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7"/>
  </p:notesMasterIdLst>
  <p:handoutMasterIdLst>
    <p:handoutMasterId r:id="rId58"/>
  </p:handoutMasterIdLst>
  <p:sldIdLst>
    <p:sldId id="256" r:id="rId3"/>
    <p:sldId id="355" r:id="rId4"/>
    <p:sldId id="356" r:id="rId5"/>
    <p:sldId id="265" r:id="rId6"/>
    <p:sldId id="339" r:id="rId7"/>
    <p:sldId id="275" r:id="rId8"/>
    <p:sldId id="276" r:id="rId9"/>
    <p:sldId id="284" r:id="rId10"/>
    <p:sldId id="285" r:id="rId11"/>
    <p:sldId id="287" r:id="rId12"/>
    <p:sldId id="288" r:id="rId13"/>
    <p:sldId id="290" r:id="rId14"/>
    <p:sldId id="340" r:id="rId15"/>
    <p:sldId id="345" r:id="rId16"/>
    <p:sldId id="346" r:id="rId17"/>
    <p:sldId id="347" r:id="rId18"/>
    <p:sldId id="349" r:id="rId19"/>
    <p:sldId id="350" r:id="rId20"/>
    <p:sldId id="351" r:id="rId21"/>
    <p:sldId id="353" r:id="rId22"/>
    <p:sldId id="354" r:id="rId23"/>
    <p:sldId id="311" r:id="rId24"/>
    <p:sldId id="332" r:id="rId25"/>
    <p:sldId id="331" r:id="rId26"/>
    <p:sldId id="341" r:id="rId27"/>
    <p:sldId id="292" r:id="rId28"/>
    <p:sldId id="312" r:id="rId29"/>
    <p:sldId id="313" r:id="rId30"/>
    <p:sldId id="314" r:id="rId31"/>
    <p:sldId id="297" r:id="rId32"/>
    <p:sldId id="296" r:id="rId33"/>
    <p:sldId id="342" r:id="rId34"/>
    <p:sldId id="298" r:id="rId35"/>
    <p:sldId id="343" r:id="rId36"/>
    <p:sldId id="344" r:id="rId37"/>
    <p:sldId id="315" r:id="rId38"/>
    <p:sldId id="286" r:id="rId39"/>
    <p:sldId id="324" r:id="rId40"/>
    <p:sldId id="300" r:id="rId41"/>
    <p:sldId id="325" r:id="rId42"/>
    <p:sldId id="316" r:id="rId43"/>
    <p:sldId id="322" r:id="rId44"/>
    <p:sldId id="323" r:id="rId45"/>
    <p:sldId id="319" r:id="rId46"/>
    <p:sldId id="326" r:id="rId47"/>
    <p:sldId id="320" r:id="rId48"/>
    <p:sldId id="328" r:id="rId49"/>
    <p:sldId id="333" r:id="rId50"/>
    <p:sldId id="334" r:id="rId51"/>
    <p:sldId id="335" r:id="rId52"/>
    <p:sldId id="336" r:id="rId53"/>
    <p:sldId id="337" r:id="rId54"/>
    <p:sldId id="338" r:id="rId55"/>
    <p:sldId id="327" r:id="rId5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howGuides="1">
      <p:cViewPr varScale="1">
        <p:scale>
          <a:sx n="116" d="100"/>
          <a:sy n="116" d="100"/>
        </p:scale>
        <p:origin x="336" y="108"/>
      </p:cViewPr>
      <p:guideLst>
        <p:guide orient="horz" pos="2160"/>
        <p:guide pos="3839"/>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rgbClr val="00B0F0"/>
            </a:solidFill>
            <a:ln>
              <a:noFill/>
            </a:ln>
            <a:effectLst/>
            <a:sp3d/>
          </c:spPr>
          <c:invertIfNegative val="0"/>
          <c:dPt>
            <c:idx val="1"/>
            <c:invertIfNegative val="0"/>
            <c:bubble3D val="0"/>
            <c:spPr>
              <a:solidFill>
                <a:schemeClr val="tx1">
                  <a:lumMod val="50000"/>
                  <a:lumOff val="50000"/>
                </a:schemeClr>
              </a:solidFill>
              <a:ln>
                <a:noFill/>
              </a:ln>
              <a:effectLst/>
              <a:sp3d/>
            </c:spPr>
          </c:dPt>
          <c:dPt>
            <c:idx val="2"/>
            <c:invertIfNegative val="0"/>
            <c:bubble3D val="0"/>
            <c:spPr>
              <a:solidFill>
                <a:schemeClr val="tx1">
                  <a:lumMod val="50000"/>
                  <a:lumOff val="50000"/>
                </a:schemeClr>
              </a:solidFill>
              <a:ln>
                <a:noFill/>
              </a:ln>
              <a:effectLst/>
              <a:sp3d/>
            </c:spPr>
          </c:dPt>
          <c:dPt>
            <c:idx val="3"/>
            <c:invertIfNegative val="0"/>
            <c:bubble3D val="0"/>
            <c:spPr>
              <a:solidFill>
                <a:schemeClr val="bg1">
                  <a:lumMod val="65000"/>
                </a:schemeClr>
              </a:solidFill>
              <a:ln>
                <a:noFill/>
              </a:ln>
              <a:effectLst/>
              <a:sp3d/>
            </c:spPr>
          </c:dPt>
          <c:dPt>
            <c:idx val="4"/>
            <c:invertIfNegative val="0"/>
            <c:bubble3D val="0"/>
            <c:spPr>
              <a:solidFill>
                <a:schemeClr val="bg1">
                  <a:lumMod val="65000"/>
                </a:schemeClr>
              </a:solidFill>
              <a:ln>
                <a:noFill/>
              </a:ln>
              <a:effectLst/>
              <a:sp3d/>
            </c:spPr>
          </c:dPt>
          <c:cat>
            <c:strRef>
              <c:f>Sheet1!$A$2:$A$6</c:f>
              <c:strCache>
                <c:ptCount val="5"/>
                <c:pt idx="0">
                  <c:v>Student Achievement</c:v>
                </c:pt>
                <c:pt idx="1">
                  <c:v>Admissions</c:v>
                </c:pt>
                <c:pt idx="2">
                  <c:v>Adverstising</c:v>
                </c:pt>
                <c:pt idx="3">
                  <c:v>Management</c:v>
                </c:pt>
                <c:pt idx="4">
                  <c:v>PAC</c:v>
                </c:pt>
              </c:strCache>
            </c:strRef>
          </c:cat>
          <c:val>
            <c:numRef>
              <c:f>Sheet1!$B$2:$B$6</c:f>
              <c:numCache>
                <c:formatCode>General</c:formatCode>
                <c:ptCount val="5"/>
                <c:pt idx="0">
                  <c:v>24</c:v>
                </c:pt>
                <c:pt idx="1">
                  <c:v>16</c:v>
                </c:pt>
                <c:pt idx="2">
                  <c:v>15</c:v>
                </c:pt>
                <c:pt idx="3">
                  <c:v>15</c:v>
                </c:pt>
                <c:pt idx="4">
                  <c:v>11</c:v>
                </c:pt>
              </c:numCache>
            </c:numRef>
          </c:val>
        </c:ser>
        <c:dLbls>
          <c:showLegendKey val="0"/>
          <c:showVal val="0"/>
          <c:showCatName val="0"/>
          <c:showSerName val="0"/>
          <c:showPercent val="0"/>
          <c:showBubbleSize val="0"/>
        </c:dLbls>
        <c:gapWidth val="150"/>
        <c:shape val="box"/>
        <c:axId val="271776768"/>
        <c:axId val="271777888"/>
        <c:axId val="270978272"/>
      </c:bar3DChart>
      <c:catAx>
        <c:axId val="271776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71777888"/>
        <c:crosses val="autoZero"/>
        <c:auto val="1"/>
        <c:lblAlgn val="ctr"/>
        <c:lblOffset val="100"/>
        <c:noMultiLvlLbl val="0"/>
      </c:catAx>
      <c:valAx>
        <c:axId val="27177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71776768"/>
        <c:crosses val="autoZero"/>
        <c:crossBetween val="between"/>
      </c:valAx>
      <c:serAx>
        <c:axId val="270978272"/>
        <c:scaling>
          <c:orientation val="minMax"/>
        </c:scaling>
        <c:delete val="1"/>
        <c:axPos val="b"/>
        <c:majorTickMark val="none"/>
        <c:minorTickMark val="none"/>
        <c:tickLblPos val="nextTo"/>
        <c:crossAx val="271777888"/>
        <c:crosses val="autoZero"/>
      </c:ser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rgbClr val="00B0F0"/>
            </a:solidFill>
            <a:ln>
              <a:noFill/>
            </a:ln>
            <a:effectLst/>
            <a:sp3d/>
          </c:spPr>
          <c:invertIfNegative val="0"/>
          <c:dPt>
            <c:idx val="1"/>
            <c:invertIfNegative val="0"/>
            <c:bubble3D val="0"/>
            <c:spPr>
              <a:solidFill>
                <a:schemeClr val="bg1">
                  <a:lumMod val="65000"/>
                </a:schemeClr>
              </a:solidFill>
              <a:ln>
                <a:noFill/>
              </a:ln>
              <a:effectLst/>
              <a:sp3d/>
            </c:spPr>
          </c:dPt>
          <c:dPt>
            <c:idx val="2"/>
            <c:invertIfNegative val="0"/>
            <c:bubble3D val="0"/>
            <c:spPr>
              <a:solidFill>
                <a:schemeClr val="bg1">
                  <a:lumMod val="65000"/>
                </a:schemeClr>
              </a:solidFill>
              <a:ln>
                <a:noFill/>
              </a:ln>
              <a:effectLst/>
              <a:sp3d/>
            </c:spPr>
          </c:dPt>
          <c:dPt>
            <c:idx val="3"/>
            <c:invertIfNegative val="0"/>
            <c:bubble3D val="0"/>
            <c:spPr>
              <a:solidFill>
                <a:schemeClr val="bg1">
                  <a:lumMod val="65000"/>
                </a:schemeClr>
              </a:solidFill>
              <a:ln>
                <a:noFill/>
              </a:ln>
              <a:effectLst/>
              <a:sp3d/>
            </c:spPr>
          </c:dPt>
          <c:dPt>
            <c:idx val="4"/>
            <c:invertIfNegative val="0"/>
            <c:bubble3D val="0"/>
            <c:spPr>
              <a:solidFill>
                <a:schemeClr val="bg1">
                  <a:lumMod val="65000"/>
                </a:schemeClr>
              </a:solidFill>
              <a:ln>
                <a:noFill/>
              </a:ln>
              <a:effectLst/>
              <a:sp3d/>
            </c:spPr>
          </c:dPt>
          <c:cat>
            <c:strRef>
              <c:f>Sheet1!$A$2:$A$6</c:f>
              <c:strCache>
                <c:ptCount val="5"/>
                <c:pt idx="0">
                  <c:v>Student Achievement</c:v>
                </c:pt>
                <c:pt idx="1">
                  <c:v>Management</c:v>
                </c:pt>
                <c:pt idx="2">
                  <c:v>Admissions</c:v>
                </c:pt>
                <c:pt idx="3">
                  <c:v>IAIP</c:v>
                </c:pt>
                <c:pt idx="4">
                  <c:v>PAC</c:v>
                </c:pt>
              </c:strCache>
            </c:strRef>
          </c:cat>
          <c:val>
            <c:numRef>
              <c:f>Sheet1!$B$2:$B$6</c:f>
              <c:numCache>
                <c:formatCode>General</c:formatCode>
                <c:ptCount val="5"/>
                <c:pt idx="0">
                  <c:v>30</c:v>
                </c:pt>
                <c:pt idx="1">
                  <c:v>21</c:v>
                </c:pt>
                <c:pt idx="2">
                  <c:v>18</c:v>
                </c:pt>
                <c:pt idx="3">
                  <c:v>16</c:v>
                </c:pt>
                <c:pt idx="4">
                  <c:v>15</c:v>
                </c:pt>
              </c:numCache>
            </c:numRef>
          </c:val>
        </c:ser>
        <c:dLbls>
          <c:showLegendKey val="0"/>
          <c:showVal val="0"/>
          <c:showCatName val="0"/>
          <c:showSerName val="0"/>
          <c:showPercent val="0"/>
          <c:showBubbleSize val="0"/>
        </c:dLbls>
        <c:gapWidth val="150"/>
        <c:shape val="box"/>
        <c:axId val="271775648"/>
        <c:axId val="225354128"/>
        <c:axId val="226457504"/>
      </c:bar3DChart>
      <c:catAx>
        <c:axId val="271775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25354128"/>
        <c:crosses val="autoZero"/>
        <c:auto val="1"/>
        <c:lblAlgn val="ctr"/>
        <c:lblOffset val="100"/>
        <c:noMultiLvlLbl val="0"/>
      </c:catAx>
      <c:valAx>
        <c:axId val="22535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71775648"/>
        <c:crosses val="autoZero"/>
        <c:crossBetween val="between"/>
      </c:valAx>
      <c:serAx>
        <c:axId val="226457504"/>
        <c:scaling>
          <c:orientation val="minMax"/>
        </c:scaling>
        <c:delete val="1"/>
        <c:axPos val="b"/>
        <c:majorTickMark val="none"/>
        <c:minorTickMark val="none"/>
        <c:tickLblPos val="nextTo"/>
        <c:crossAx val="225354128"/>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Gill Sans MT" panose="020B0502020104020203" pitchFamily="34" charset="0"/>
                <a:ea typeface="+mn-ea"/>
                <a:cs typeface="+mn-cs"/>
              </a:defRPr>
            </a:pPr>
            <a:r>
              <a:rPr lang="en-US" sz="2400" dirty="0" smtClean="0">
                <a:latin typeface="Gill Sans MT" panose="020B0502020104020203" pitchFamily="34" charset="0"/>
              </a:rPr>
              <a:t>Random</a:t>
            </a:r>
            <a:r>
              <a:rPr lang="en-US" sz="2400" baseline="0" dirty="0" smtClean="0">
                <a:latin typeface="Gill Sans MT" panose="020B0502020104020203" pitchFamily="34" charset="0"/>
              </a:rPr>
              <a:t> Sampling Results 2011 - 2014</a:t>
            </a:r>
            <a:endParaRPr lang="en-US" sz="2400" dirty="0">
              <a:latin typeface="Gill Sans MT" panose="020B0502020104020203" pitchFamily="34"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Gill Sans MT" panose="020B0502020104020203" pitchFamily="34" charset="0"/>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Verified</c:v>
                </c:pt>
              </c:strCache>
            </c:strRef>
          </c:tx>
          <c:spPr>
            <a:solidFill>
              <a:srgbClr val="0070C0"/>
            </a:solidFill>
            <a:ln>
              <a:noFill/>
            </a:ln>
            <a:effectLst/>
            <a:sp3d/>
          </c:spPr>
          <c:invertIfNegative val="0"/>
          <c:cat>
            <c:strRef>
              <c:f>Sheet1!$A$2:$A$5</c:f>
              <c:strCache>
                <c:ptCount val="3"/>
                <c:pt idx="0">
                  <c:v>Verified</c:v>
                </c:pt>
                <c:pt idx="1">
                  <c:v>Unable</c:v>
                </c:pt>
                <c:pt idx="2">
                  <c:v>Not Correct</c:v>
                </c:pt>
              </c:strCache>
            </c:strRef>
          </c:cat>
          <c:val>
            <c:numRef>
              <c:f>Sheet1!$B$2:$B$5</c:f>
              <c:numCache>
                <c:formatCode>General</c:formatCode>
                <c:ptCount val="4"/>
                <c:pt idx="0">
                  <c:v>71</c:v>
                </c:pt>
                <c:pt idx="1">
                  <c:v>24.6</c:v>
                </c:pt>
                <c:pt idx="2">
                  <c:v>5.7</c:v>
                </c:pt>
              </c:numCache>
            </c:numRef>
          </c:val>
        </c:ser>
        <c:ser>
          <c:idx val="1"/>
          <c:order val="1"/>
          <c:tx>
            <c:strRef>
              <c:f>Sheet1!$C$1</c:f>
              <c:strCache>
                <c:ptCount val="1"/>
                <c:pt idx="0">
                  <c:v>Unable</c:v>
                </c:pt>
              </c:strCache>
            </c:strRef>
          </c:tx>
          <c:spPr>
            <a:solidFill>
              <a:schemeClr val="bg1">
                <a:lumMod val="85000"/>
              </a:schemeClr>
            </a:solidFill>
            <a:ln>
              <a:noFill/>
            </a:ln>
            <a:effectLst/>
            <a:sp3d/>
          </c:spPr>
          <c:invertIfNegative val="0"/>
          <c:cat>
            <c:strRef>
              <c:f>Sheet1!$A$2:$A$5</c:f>
              <c:strCache>
                <c:ptCount val="3"/>
                <c:pt idx="0">
                  <c:v>Verified</c:v>
                </c:pt>
                <c:pt idx="1">
                  <c:v>Unable</c:v>
                </c:pt>
                <c:pt idx="2">
                  <c:v>Not Correct</c:v>
                </c:pt>
              </c:strCache>
            </c:strRef>
          </c:cat>
          <c:val>
            <c:numRef>
              <c:f>Sheet1!$C$2:$C$5</c:f>
              <c:numCache>
                <c:formatCode>General</c:formatCode>
                <c:ptCount val="4"/>
                <c:pt idx="0">
                  <c:v>71</c:v>
                </c:pt>
                <c:pt idx="1">
                  <c:v>19.399999999999999</c:v>
                </c:pt>
                <c:pt idx="2">
                  <c:v>3.6</c:v>
                </c:pt>
              </c:numCache>
            </c:numRef>
          </c:val>
        </c:ser>
        <c:ser>
          <c:idx val="2"/>
          <c:order val="2"/>
          <c:tx>
            <c:strRef>
              <c:f>Sheet1!$D$1</c:f>
              <c:strCache>
                <c:ptCount val="1"/>
                <c:pt idx="0">
                  <c:v>Not Correct</c:v>
                </c:pt>
              </c:strCache>
            </c:strRef>
          </c:tx>
          <c:spPr>
            <a:solidFill>
              <a:srgbClr val="FF0000"/>
            </a:solidFill>
            <a:ln>
              <a:noFill/>
            </a:ln>
            <a:effectLst/>
            <a:sp3d/>
          </c:spPr>
          <c:invertIfNegative val="0"/>
          <c:cat>
            <c:strRef>
              <c:f>Sheet1!$A$2:$A$5</c:f>
              <c:strCache>
                <c:ptCount val="3"/>
                <c:pt idx="0">
                  <c:v>Verified</c:v>
                </c:pt>
                <c:pt idx="1">
                  <c:v>Unable</c:v>
                </c:pt>
                <c:pt idx="2">
                  <c:v>Not Correct</c:v>
                </c:pt>
              </c:strCache>
            </c:strRef>
          </c:cat>
          <c:val>
            <c:numRef>
              <c:f>Sheet1!$D$2:$D$5</c:f>
              <c:numCache>
                <c:formatCode>General</c:formatCode>
                <c:ptCount val="4"/>
                <c:pt idx="0">
                  <c:v>80</c:v>
                </c:pt>
                <c:pt idx="1">
                  <c:v>21.8</c:v>
                </c:pt>
                <c:pt idx="2">
                  <c:v>3.6</c:v>
                </c:pt>
              </c:numCache>
            </c:numRef>
          </c:val>
        </c:ser>
        <c:ser>
          <c:idx val="3"/>
          <c:order val="3"/>
          <c:tx>
            <c:strRef>
              <c:f>Sheet1!$E$1</c:f>
              <c:strCache>
                <c:ptCount val="1"/>
                <c:pt idx="0">
                  <c:v>Column1</c:v>
                </c:pt>
              </c:strCache>
            </c:strRef>
          </c:tx>
          <c:spPr>
            <a:solidFill>
              <a:schemeClr val="accent4"/>
            </a:solidFill>
            <a:ln>
              <a:noFill/>
            </a:ln>
            <a:effectLst/>
            <a:sp3d/>
          </c:spPr>
          <c:invertIfNegative val="0"/>
          <c:cat>
            <c:strRef>
              <c:f>Sheet1!$A$2:$A$5</c:f>
              <c:strCache>
                <c:ptCount val="3"/>
                <c:pt idx="0">
                  <c:v>Verified</c:v>
                </c:pt>
                <c:pt idx="1">
                  <c:v>Unable</c:v>
                </c:pt>
                <c:pt idx="2">
                  <c:v>Not Correct</c:v>
                </c:pt>
              </c:strCache>
            </c:strRef>
          </c:cat>
          <c:val>
            <c:numRef>
              <c:f>Sheet1!$E$2:$E$5</c:f>
              <c:numCache>
                <c:formatCode>General</c:formatCode>
                <c:ptCount val="4"/>
                <c:pt idx="0">
                  <c:v>77</c:v>
                </c:pt>
                <c:pt idx="1">
                  <c:v>16</c:v>
                </c:pt>
                <c:pt idx="2">
                  <c:v>5</c:v>
                </c:pt>
              </c:numCache>
            </c:numRef>
          </c:val>
        </c:ser>
        <c:dLbls>
          <c:showLegendKey val="0"/>
          <c:showVal val="0"/>
          <c:showCatName val="0"/>
          <c:showSerName val="0"/>
          <c:showPercent val="0"/>
          <c:showBubbleSize val="0"/>
        </c:dLbls>
        <c:gapWidth val="219"/>
        <c:shape val="box"/>
        <c:axId val="71850464"/>
        <c:axId val="354322384"/>
        <c:axId val="0"/>
      </c:bar3DChart>
      <c:catAx>
        <c:axId val="718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354322384"/>
        <c:crosses val="autoZero"/>
        <c:auto val="1"/>
        <c:lblAlgn val="ctr"/>
        <c:lblOffset val="100"/>
        <c:noMultiLvlLbl val="0"/>
      </c:catAx>
      <c:valAx>
        <c:axId val="3543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7185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Verified as Correct - Mean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Sheet1!$A$2:$A$5</c:f>
              <c:numCache>
                <c:formatCode>mmm\-yy</c:formatCode>
                <c:ptCount val="4"/>
                <c:pt idx="0">
                  <c:v>41640</c:v>
                </c:pt>
                <c:pt idx="1">
                  <c:v>41699</c:v>
                </c:pt>
                <c:pt idx="2">
                  <c:v>41821</c:v>
                </c:pt>
                <c:pt idx="3">
                  <c:v>41883</c:v>
                </c:pt>
              </c:numCache>
            </c:numRef>
          </c:cat>
          <c:val>
            <c:numRef>
              <c:f>Sheet1!$B$2:$B$5</c:f>
              <c:numCache>
                <c:formatCode>0%</c:formatCode>
                <c:ptCount val="4"/>
                <c:pt idx="0">
                  <c:v>0.76</c:v>
                </c:pt>
                <c:pt idx="1">
                  <c:v>0.84</c:v>
                </c:pt>
                <c:pt idx="2">
                  <c:v>0.78</c:v>
                </c:pt>
                <c:pt idx="3">
                  <c:v>0.63</c:v>
                </c:pt>
              </c:numCache>
            </c:numRef>
          </c:val>
          <c:smooth val="0"/>
        </c:ser>
        <c:ser>
          <c:idx val="1"/>
          <c:order val="1"/>
          <c:tx>
            <c:strRef>
              <c:f>Sheet1!$C$1</c:f>
              <c:strCache>
                <c:ptCount val="1"/>
                <c:pt idx="0">
                  <c:v>Verified as Correct - Median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Sheet1!$A$2:$A$5</c:f>
              <c:numCache>
                <c:formatCode>mmm\-yy</c:formatCode>
                <c:ptCount val="4"/>
                <c:pt idx="0">
                  <c:v>41640</c:v>
                </c:pt>
                <c:pt idx="1">
                  <c:v>41699</c:v>
                </c:pt>
                <c:pt idx="2">
                  <c:v>41821</c:v>
                </c:pt>
                <c:pt idx="3">
                  <c:v>41883</c:v>
                </c:pt>
              </c:numCache>
            </c:numRef>
          </c:cat>
          <c:val>
            <c:numRef>
              <c:f>Sheet1!$C$2:$C$5</c:f>
              <c:numCache>
                <c:formatCode>0%</c:formatCode>
                <c:ptCount val="4"/>
                <c:pt idx="0">
                  <c:v>0.83</c:v>
                </c:pt>
                <c:pt idx="1">
                  <c:v>0.94</c:v>
                </c:pt>
                <c:pt idx="2">
                  <c:v>0.83</c:v>
                </c:pt>
                <c:pt idx="3">
                  <c:v>0.67</c:v>
                </c:pt>
              </c:numCache>
            </c:numRef>
          </c:val>
          <c:smooth val="0"/>
        </c:ser>
        <c:ser>
          <c:idx val="2"/>
          <c:order val="2"/>
          <c:tx>
            <c:strRef>
              <c:f>Sheet1!$D$1</c:f>
              <c:strCache>
                <c:ptCount val="1"/>
                <c:pt idx="0">
                  <c:v>Unverified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Sheet1!$A$2:$A$5</c:f>
              <c:numCache>
                <c:formatCode>mmm\-yy</c:formatCode>
                <c:ptCount val="4"/>
                <c:pt idx="0">
                  <c:v>41640</c:v>
                </c:pt>
                <c:pt idx="1">
                  <c:v>41699</c:v>
                </c:pt>
                <c:pt idx="2">
                  <c:v>41821</c:v>
                </c:pt>
                <c:pt idx="3">
                  <c:v>41883</c:v>
                </c:pt>
              </c:numCache>
            </c:numRef>
          </c:cat>
          <c:val>
            <c:numRef>
              <c:f>Sheet1!$D$2:$D$5</c:f>
              <c:numCache>
                <c:formatCode>0%</c:formatCode>
                <c:ptCount val="4"/>
                <c:pt idx="0">
                  <c:v>0.18</c:v>
                </c:pt>
                <c:pt idx="1">
                  <c:v>0.11</c:v>
                </c:pt>
                <c:pt idx="2">
                  <c:v>0.14000000000000001</c:v>
                </c:pt>
                <c:pt idx="3">
                  <c:v>0.25</c:v>
                </c:pt>
              </c:numCache>
            </c:numRef>
          </c:val>
          <c:smooth val="0"/>
        </c:ser>
        <c:ser>
          <c:idx val="3"/>
          <c:order val="3"/>
          <c:tx>
            <c:strRef>
              <c:f>Sheet1!$E$1</c:f>
              <c:strCache>
                <c:ptCount val="1"/>
                <c:pt idx="0">
                  <c:v>Verified as Not Correct</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Sheet1!$A$2:$A$5</c:f>
              <c:numCache>
                <c:formatCode>mmm\-yy</c:formatCode>
                <c:ptCount val="4"/>
                <c:pt idx="0">
                  <c:v>41640</c:v>
                </c:pt>
                <c:pt idx="1">
                  <c:v>41699</c:v>
                </c:pt>
                <c:pt idx="2">
                  <c:v>41821</c:v>
                </c:pt>
                <c:pt idx="3">
                  <c:v>41883</c:v>
                </c:pt>
              </c:numCache>
            </c:numRef>
          </c:cat>
          <c:val>
            <c:numRef>
              <c:f>Sheet1!$E$2:$E$5</c:f>
              <c:numCache>
                <c:formatCode>0%</c:formatCode>
                <c:ptCount val="4"/>
                <c:pt idx="0">
                  <c:v>0.02</c:v>
                </c:pt>
                <c:pt idx="1">
                  <c:v>0.01</c:v>
                </c:pt>
                <c:pt idx="2">
                  <c:v>0.02</c:v>
                </c:pt>
                <c:pt idx="3">
                  <c:v>0.03</c:v>
                </c:pt>
              </c:numCache>
            </c:numRef>
          </c:val>
          <c:smooth val="0"/>
        </c:ser>
        <c:ser>
          <c:idx val="4"/>
          <c:order val="4"/>
          <c:tx>
            <c:strRef>
              <c:f>Sheet1!$F$1</c:f>
              <c:strCache>
                <c:ptCount val="1"/>
                <c:pt idx="0">
                  <c:v>Verified but Different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Sheet1!$A$2:$A$5</c:f>
              <c:numCache>
                <c:formatCode>mmm\-yy</c:formatCode>
                <c:ptCount val="4"/>
                <c:pt idx="0">
                  <c:v>41640</c:v>
                </c:pt>
                <c:pt idx="1">
                  <c:v>41699</c:v>
                </c:pt>
                <c:pt idx="2">
                  <c:v>41821</c:v>
                </c:pt>
                <c:pt idx="3">
                  <c:v>41883</c:v>
                </c:pt>
              </c:numCache>
            </c:numRef>
          </c:cat>
          <c:val>
            <c:numRef>
              <c:f>Sheet1!$F$2:$F$5</c:f>
              <c:numCache>
                <c:formatCode>0%</c:formatCode>
                <c:ptCount val="4"/>
                <c:pt idx="0">
                  <c:v>0.04</c:v>
                </c:pt>
                <c:pt idx="1">
                  <c:v>0.04</c:v>
                </c:pt>
                <c:pt idx="2">
                  <c:v>0.06</c:v>
                </c:pt>
                <c:pt idx="3">
                  <c:v>0.08</c:v>
                </c:pt>
              </c:numCache>
            </c:numRef>
          </c:val>
          <c:smooth val="0"/>
        </c:ser>
        <c:dLbls>
          <c:showLegendKey val="0"/>
          <c:showVal val="0"/>
          <c:showCatName val="0"/>
          <c:showSerName val="0"/>
          <c:showPercent val="0"/>
          <c:showBubbleSize val="0"/>
        </c:dLbls>
        <c:smooth val="0"/>
        <c:axId val="354326304"/>
        <c:axId val="354326864"/>
      </c:lineChart>
      <c:catAx>
        <c:axId val="354326304"/>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326864"/>
        <c:crossesAt val="0"/>
        <c:auto val="0"/>
        <c:lblAlgn val="ctr"/>
        <c:lblOffset val="100"/>
        <c:noMultiLvlLbl val="0"/>
      </c:catAx>
      <c:valAx>
        <c:axId val="3543268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3263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8/5/2015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8/5/2015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8/5/2015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8/5/2015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8/5/2015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8/5/2015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8/5/2015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8/5/2015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8/5/2015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8/5/2015</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accsc.org/UploadedDocuments/July%202015/Guidelines%20for%20Employment.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accsc.org/Resources/Independent-Third-Party-Employment-Data-Verification.aspx" TargetMode="External"/><Relationship Id="rId2" Type="http://schemas.openxmlformats.org/officeDocument/2006/relationships/hyperlink" Target="http://www.accsc.or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www.cvent.com/events/2015-accsc-professional-development-conference-pdc-/event-summary-eaed60e08c724ea0af00ebc94ae69970.asp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143000"/>
            <a:ext cx="5867402" cy="1905001"/>
          </a:xfrm>
        </p:spPr>
        <p:txBody>
          <a:bodyPr>
            <a:noAutofit/>
          </a:bodyPr>
          <a:lstStyle/>
          <a:p>
            <a:r>
              <a:rPr lang="en-US" sz="4000" dirty="0" smtClean="0">
                <a:solidFill>
                  <a:srgbClr val="0070C0"/>
                </a:solidFill>
                <a:latin typeface="Calibri Light" panose="020F0302020204030204" pitchFamily="34" charset="0"/>
              </a:rPr>
              <a:t>Best Practices</a:t>
            </a:r>
            <a:r>
              <a:rPr lang="en-US" sz="4000" dirty="0">
                <a:solidFill>
                  <a:srgbClr val="0070C0"/>
                </a:solidFill>
                <a:latin typeface="Calibri Light" panose="020F0302020204030204" pitchFamily="34" charset="0"/>
              </a:rPr>
              <a:t>:  </a:t>
            </a:r>
            <a:r>
              <a:rPr lang="en-US" sz="4000" dirty="0" smtClean="0">
                <a:solidFill>
                  <a:srgbClr val="0070C0"/>
                </a:solidFill>
                <a:latin typeface="Calibri Light" panose="020F0302020204030204" pitchFamily="34" charset="0"/>
              </a:rPr>
              <a:t/>
            </a:r>
            <a:br>
              <a:rPr lang="en-US" sz="4000" dirty="0" smtClean="0">
                <a:solidFill>
                  <a:srgbClr val="0070C0"/>
                </a:solidFill>
                <a:latin typeface="Calibri Light" panose="020F0302020204030204" pitchFamily="34" charset="0"/>
              </a:rPr>
            </a:br>
            <a:r>
              <a:rPr lang="en-US" sz="4000" dirty="0" smtClean="0">
                <a:solidFill>
                  <a:schemeClr val="tx1"/>
                </a:solidFill>
                <a:latin typeface="Calibri Light" panose="020F0302020204030204" pitchFamily="34" charset="0"/>
              </a:rPr>
              <a:t>Independent </a:t>
            </a:r>
            <a:r>
              <a:rPr lang="en-US" sz="4000" dirty="0">
                <a:solidFill>
                  <a:schemeClr val="tx1"/>
                </a:solidFill>
                <a:latin typeface="Calibri Light" panose="020F0302020204030204" pitchFamily="34" charset="0"/>
              </a:rPr>
              <a:t>Third-Party Verification of Placement</a:t>
            </a:r>
          </a:p>
        </p:txBody>
      </p:sp>
      <p:sp>
        <p:nvSpPr>
          <p:cNvPr id="3" name="Subtitle 2"/>
          <p:cNvSpPr>
            <a:spLocks noGrp="1"/>
          </p:cNvSpPr>
          <p:nvPr>
            <p:ph type="subTitle" idx="1"/>
          </p:nvPr>
        </p:nvSpPr>
        <p:spPr>
          <a:xfrm>
            <a:off x="2284412" y="4953000"/>
            <a:ext cx="5029201" cy="863600"/>
          </a:xfrm>
        </p:spPr>
        <p:txBody>
          <a:bodyPr>
            <a:normAutofit fontScale="92500" lnSpcReduction="20000"/>
          </a:bodyPr>
          <a:lstStyle/>
          <a:p>
            <a:r>
              <a:rPr lang="en-US" sz="2000" dirty="0" smtClean="0">
                <a:latin typeface="Calibri Light" panose="020F0302020204030204" pitchFamily="34" charset="0"/>
              </a:rPr>
              <a:t>Christopher Lambert</a:t>
            </a:r>
          </a:p>
          <a:p>
            <a:r>
              <a:rPr lang="en-US" sz="2000" dirty="0" smtClean="0">
                <a:latin typeface="Calibri Light" panose="020F0302020204030204" pitchFamily="34" charset="0"/>
              </a:rPr>
              <a:t>Associate Executive Director</a:t>
            </a:r>
          </a:p>
          <a:p>
            <a:r>
              <a:rPr lang="en-US" sz="2000" dirty="0" smtClean="0">
                <a:latin typeface="Calibri Light" panose="020F0302020204030204" pitchFamily="34" charset="0"/>
              </a:rPr>
              <a:t>ACCSC</a:t>
            </a:r>
            <a:endParaRPr lang="en-US" sz="2000" dirty="0">
              <a:latin typeface="Calibri Light" panose="020F0302020204030204" pitchFamily="34" charset="0"/>
            </a:endParaRP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612" y="1676400"/>
            <a:ext cx="6092825" cy="1200329"/>
          </a:xfrm>
          <a:prstGeom prst="rect">
            <a:avLst/>
          </a:prstGeom>
        </p:spPr>
        <p:txBody>
          <a:bodyPr>
            <a:spAutoFit/>
          </a:bodyPr>
          <a:lstStyle/>
          <a:p>
            <a:r>
              <a:rPr lang="en-US" sz="3600" dirty="0" smtClean="0">
                <a:latin typeface="Gill Sans MT" pitchFamily="34" charset="0"/>
              </a:rPr>
              <a:t>Changing the Dialogue</a:t>
            </a:r>
          </a:p>
          <a:p>
            <a:r>
              <a:rPr lang="en-US" sz="3600" dirty="0" smtClean="0">
                <a:solidFill>
                  <a:srgbClr val="0070C0"/>
                </a:solidFill>
                <a:latin typeface="Gill Sans MT" pitchFamily="34" charset="0"/>
              </a:rPr>
              <a:t>From Skepticism to Confidence</a:t>
            </a:r>
          </a:p>
        </p:txBody>
      </p:sp>
    </p:spTree>
    <p:extLst>
      <p:ext uri="{BB962C8B-B14F-4D97-AF65-F5344CB8AC3E}">
        <p14:creationId xmlns:p14="http://schemas.microsoft.com/office/powerpoint/2010/main" val="241606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54055" y="990600"/>
            <a:ext cx="10442166" cy="6159675"/>
          </a:xfrm>
          <a:prstGeom prst="rect">
            <a:avLst/>
          </a:prstGeom>
          <a:noFill/>
          <a:ln w="12700">
            <a:noFill/>
            <a:miter lim="800000"/>
            <a:headEnd/>
            <a:tailEnd/>
          </a:ln>
        </p:spPr>
        <p:txBody>
          <a:bodyPr lIns="90488" tIns="44450" rIns="90488" bIns="44450"/>
          <a:lstStyle/>
          <a:p>
            <a:endParaRPr lang="en-US" sz="900" dirty="0">
              <a:latin typeface="Gill Sans MT" panose="020B0502020104020203" pitchFamily="34" charset="0"/>
            </a:endParaRPr>
          </a:p>
          <a:p>
            <a:pPr marL="45720" indent="0" algn="ctr">
              <a:buNone/>
            </a:pPr>
            <a:r>
              <a:rPr lang="en-US" sz="3200" b="1" dirty="0">
                <a:latin typeface="Gill Sans MT" panose="020B0502020104020203" pitchFamily="34" charset="0"/>
              </a:rPr>
              <a:t>The expectations of accreditors are </a:t>
            </a:r>
          </a:p>
          <a:p>
            <a:pPr marL="45720" indent="0" algn="ctr">
              <a:buNone/>
            </a:pPr>
            <a:r>
              <a:rPr lang="en-US" sz="3200" b="1" dirty="0">
                <a:solidFill>
                  <a:srgbClr val="0070C0"/>
                </a:solidFill>
                <a:latin typeface="Gill Sans MT" panose="020B0502020104020203" pitchFamily="34" charset="0"/>
              </a:rPr>
              <a:t>changing significantly </a:t>
            </a:r>
          </a:p>
          <a:p>
            <a:pPr algn="just"/>
            <a:endParaRPr lang="en-US" sz="2000" dirty="0" smtClean="0">
              <a:latin typeface="Gill Sans MT" panose="020B0502020104020203" pitchFamily="34" charset="0"/>
            </a:endParaRPr>
          </a:p>
          <a:p>
            <a:pPr algn="just"/>
            <a:r>
              <a:rPr lang="en-US" sz="2200" dirty="0" smtClean="0">
                <a:latin typeface="Gill Sans MT" panose="020B0502020104020203" pitchFamily="34" charset="0"/>
              </a:rPr>
              <a:t>Accreditation </a:t>
            </a:r>
            <a:r>
              <a:rPr lang="en-US" sz="2200" dirty="0">
                <a:latin typeface="Gill Sans MT" panose="020B0502020104020203" pitchFamily="34" charset="0"/>
              </a:rPr>
              <a:t>as we know it today has been subject to increased scrutiny and criticism by a variety of organizations and policy makers who have valid questions about whether or not accreditors are fulfilling their promise. </a:t>
            </a:r>
            <a:r>
              <a:rPr lang="en-US" sz="2200" dirty="0" smtClean="0">
                <a:latin typeface="Gill Sans MT" panose="020B0502020104020203" pitchFamily="34" charset="0"/>
              </a:rPr>
              <a:t>  Fundamentally, </a:t>
            </a:r>
            <a:r>
              <a:rPr lang="en-US" sz="2200" dirty="0">
                <a:latin typeface="Gill Sans MT" panose="020B0502020104020203" pitchFamily="34" charset="0"/>
              </a:rPr>
              <a:t>d</a:t>
            </a:r>
            <a:r>
              <a:rPr lang="en-US" sz="2200" dirty="0" smtClean="0">
                <a:latin typeface="Gill Sans MT" panose="020B0502020104020203" pitchFamily="34" charset="0"/>
              </a:rPr>
              <a:t>oes accreditation help ensure: </a:t>
            </a:r>
          </a:p>
          <a:p>
            <a:pPr marL="342900" indent="-342900" algn="just">
              <a:buFont typeface="Arial" panose="020B0604020202020204" pitchFamily="34" charset="0"/>
              <a:buChar char="•"/>
            </a:pPr>
            <a:endParaRPr lang="en-US" sz="2200" dirty="0" smtClean="0">
              <a:latin typeface="Gill Sans MT" panose="020B0502020104020203" pitchFamily="34" charset="0"/>
            </a:endParaRPr>
          </a:p>
          <a:p>
            <a:pPr marL="914400" lvl="1" indent="-457200" algn="just">
              <a:buAutoNum type="arabicParenR"/>
            </a:pPr>
            <a:r>
              <a:rPr lang="en-US" sz="2200" dirty="0" smtClean="0">
                <a:latin typeface="Gill Sans MT" panose="020B0502020104020203" pitchFamily="34" charset="0"/>
              </a:rPr>
              <a:t>the </a:t>
            </a:r>
            <a:r>
              <a:rPr lang="en-US" sz="2200" dirty="0">
                <a:latin typeface="Gill Sans MT" panose="020B0502020104020203" pitchFamily="34" charset="0"/>
              </a:rPr>
              <a:t>quality of education provided by its member institutions for </a:t>
            </a:r>
            <a:r>
              <a:rPr lang="en-US" sz="2200" dirty="0" smtClean="0">
                <a:latin typeface="Gill Sans MT" panose="020B0502020104020203" pitchFamily="34" charset="0"/>
              </a:rPr>
              <a:t>students; </a:t>
            </a:r>
            <a:r>
              <a:rPr lang="en-US" sz="2200" dirty="0">
                <a:latin typeface="Gill Sans MT" panose="020B0502020104020203" pitchFamily="34" charset="0"/>
              </a:rPr>
              <a:t>and </a:t>
            </a:r>
            <a:endParaRPr lang="en-US" sz="2200" dirty="0" smtClean="0">
              <a:latin typeface="Gill Sans MT" panose="020B0502020104020203" pitchFamily="34" charset="0"/>
            </a:endParaRPr>
          </a:p>
          <a:p>
            <a:pPr lvl="1" algn="just"/>
            <a:endParaRPr lang="en-US" sz="2200" dirty="0" smtClean="0">
              <a:latin typeface="Gill Sans MT" panose="020B0502020104020203" pitchFamily="34" charset="0"/>
            </a:endParaRPr>
          </a:p>
          <a:p>
            <a:pPr marL="914400" lvl="1" indent="-457200" algn="just">
              <a:buAutoNum type="arabicParenR"/>
            </a:pPr>
            <a:r>
              <a:rPr lang="en-US" sz="2200" dirty="0" smtClean="0">
                <a:latin typeface="Gill Sans MT" panose="020B0502020104020203" pitchFamily="34" charset="0"/>
              </a:rPr>
              <a:t>the </a:t>
            </a:r>
            <a:r>
              <a:rPr lang="en-US" sz="2200" dirty="0">
                <a:latin typeface="Gill Sans MT" panose="020B0502020104020203" pitchFamily="34" charset="0"/>
              </a:rPr>
              <a:t>continued integrity of the Title IV federal student financial aid program. </a:t>
            </a:r>
            <a:endParaRPr lang="en-US" sz="2200" dirty="0" smtClean="0">
              <a:latin typeface="Gill Sans MT" panose="020B0502020104020203" pitchFamily="34" charset="0"/>
            </a:endParaRPr>
          </a:p>
          <a:p>
            <a:pPr marL="342900" indent="-342900" algn="just">
              <a:buFont typeface="Arial" panose="020B0604020202020204" pitchFamily="34" charset="0"/>
              <a:buChar char="•"/>
            </a:pPr>
            <a:endParaRPr lang="en-US" sz="2200" dirty="0">
              <a:latin typeface="Gill Sans MT" panose="020B0502020104020203" pitchFamily="34" charset="0"/>
            </a:endParaRPr>
          </a:p>
          <a:p>
            <a:pPr algn="just"/>
            <a:endParaRPr lang="en-US" sz="1000" dirty="0" smtClean="0">
              <a:latin typeface="Gill Sans MT" panose="020B0502020104020203" pitchFamily="34" charset="0"/>
            </a:endParaRPr>
          </a:p>
          <a:p>
            <a:pPr algn="just"/>
            <a:endParaRPr lang="en-US" sz="1900" dirty="0">
              <a:latin typeface="Gill Sans MT" panose="020B0502020104020203" pitchFamily="34" charset="0"/>
            </a:endParaRPr>
          </a:p>
          <a:p>
            <a:pPr marL="45720" indent="0">
              <a:buNone/>
            </a:pPr>
            <a:endParaRPr lang="en-US" sz="1900" dirty="0">
              <a:latin typeface="Gill Sans MT" panose="020B0502020104020203" pitchFamily="34" charset="0"/>
            </a:endParaRPr>
          </a:p>
          <a:p>
            <a:pPr marL="45720" indent="0">
              <a:buNone/>
            </a:pPr>
            <a:endParaRPr lang="en-US" sz="1900" dirty="0">
              <a:latin typeface="Gill Sans MT" panose="020B0502020104020203" pitchFamily="34" charset="0"/>
            </a:endParaRPr>
          </a:p>
          <a:p>
            <a:pPr lvl="1" algn="just"/>
            <a:endParaRPr lang="en-US" sz="1900" dirty="0">
              <a:latin typeface="Gill Sans MT" panose="020B0502020104020203" pitchFamily="34" charset="0"/>
            </a:endParaRPr>
          </a:p>
          <a:p>
            <a:endParaRPr lang="en-US" dirty="0">
              <a:latin typeface="Gill Sans MT" panose="020B0502020104020203" pitchFamily="34" charset="0"/>
            </a:endParaRPr>
          </a:p>
          <a:p>
            <a:endParaRPr lang="en-US" dirty="0">
              <a:latin typeface="Gill Sans MT" panose="020B0502020104020203" pitchFamily="34" charset="0"/>
            </a:endParaRPr>
          </a:p>
        </p:txBody>
      </p:sp>
      <p:sp>
        <p:nvSpPr>
          <p:cNvPr id="4" name="Rectangle 3"/>
          <p:cNvSpPr/>
          <p:nvPr/>
        </p:nvSpPr>
        <p:spPr>
          <a:xfrm>
            <a:off x="303212" y="228600"/>
            <a:ext cx="5649367" cy="400110"/>
          </a:xfrm>
          <a:prstGeom prst="rect">
            <a:avLst/>
          </a:prstGeom>
        </p:spPr>
        <p:txBody>
          <a:bodyPr wrap="none">
            <a:spAutoFit/>
          </a:bodyPr>
          <a:lstStyle/>
          <a:p>
            <a:r>
              <a:rPr lang="en-US" b="1" dirty="0">
                <a:latin typeface="Gill Sans MT" panose="020B0502020104020203" pitchFamily="34" charset="0"/>
              </a:rPr>
              <a:t> </a:t>
            </a:r>
            <a:r>
              <a:rPr lang="en-US" sz="2000" b="1" dirty="0">
                <a:solidFill>
                  <a:srgbClr val="0070C0"/>
                </a:solidFill>
                <a:latin typeface="Gill Sans MT" panose="020B0502020104020203" pitchFamily="34" charset="0"/>
              </a:rPr>
              <a:t>Increased Federalization of Higher Education</a:t>
            </a:r>
            <a:endParaRPr lang="en-US" sz="2000" dirty="0">
              <a:solidFill>
                <a:srgbClr val="0070C0"/>
              </a:solidFill>
            </a:endParaRPr>
          </a:p>
        </p:txBody>
      </p:sp>
    </p:spTree>
    <p:extLst>
      <p:ext uri="{BB962C8B-B14F-4D97-AF65-F5344CB8AC3E}">
        <p14:creationId xmlns:p14="http://schemas.microsoft.com/office/powerpoint/2010/main" val="12476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768621"/>
            <a:ext cx="10591800" cy="5120641"/>
          </a:xfrm>
          <a:prstGeom prst="rect">
            <a:avLst/>
          </a:prstGeom>
          <a:noFill/>
          <a:ln w="12700">
            <a:noFill/>
            <a:miter lim="800000"/>
            <a:headEnd/>
            <a:tailEnd/>
          </a:ln>
        </p:spPr>
        <p:txBody>
          <a:bodyPr lIns="90488" tIns="44450" rIns="90488" bIns="44450"/>
          <a:lstStyle/>
          <a:p>
            <a:pPr algn="ctr"/>
            <a:r>
              <a:rPr lang="en-US" sz="3200" dirty="0" smtClean="0">
                <a:latin typeface="Gill Sans MT" panose="020B0502020104020203" pitchFamily="34" charset="0"/>
              </a:rPr>
              <a:t>The </a:t>
            </a:r>
            <a:r>
              <a:rPr lang="en-US" sz="3200" dirty="0">
                <a:latin typeface="Gill Sans MT" panose="020B0502020104020203" pitchFamily="34" charset="0"/>
              </a:rPr>
              <a:t>enterprise of accreditation is </a:t>
            </a:r>
            <a:r>
              <a:rPr lang="en-US" sz="3200" b="1" dirty="0">
                <a:solidFill>
                  <a:srgbClr val="0070C0"/>
                </a:solidFill>
                <a:latin typeface="Gill Sans MT" panose="020B0502020104020203" pitchFamily="34" charset="0"/>
              </a:rPr>
              <a:t>evolving </a:t>
            </a:r>
            <a:r>
              <a:rPr lang="en-US" sz="3200" dirty="0">
                <a:latin typeface="Gill Sans MT" panose="020B0502020104020203" pitchFamily="34" charset="0"/>
              </a:rPr>
              <a:t>and</a:t>
            </a:r>
            <a:r>
              <a:rPr lang="en-US" sz="3200" b="1" dirty="0">
                <a:solidFill>
                  <a:srgbClr val="0070C0"/>
                </a:solidFill>
                <a:latin typeface="Gill Sans MT" panose="020B0502020104020203" pitchFamily="34" charset="0"/>
              </a:rPr>
              <a:t> improving</a:t>
            </a:r>
            <a:r>
              <a:rPr lang="en-US" sz="3200" b="1" dirty="0" smtClean="0">
                <a:latin typeface="Gill Sans MT" panose="020B0502020104020203" pitchFamily="34" charset="0"/>
              </a:rPr>
              <a:t>.</a:t>
            </a:r>
          </a:p>
          <a:p>
            <a:pPr algn="ctr"/>
            <a:endParaRPr lang="en-US" sz="1400" b="1" dirty="0" smtClean="0">
              <a:latin typeface="Gill Sans MT" panose="020B0502020104020203" pitchFamily="34" charset="0"/>
            </a:endParaRPr>
          </a:p>
          <a:p>
            <a:pPr marL="342900" indent="-342900" algn="just">
              <a:buFont typeface="Arial" panose="020B0604020202020204" pitchFamily="34" charset="0"/>
              <a:buChar char="•"/>
            </a:pPr>
            <a:r>
              <a:rPr lang="en-US" sz="2400" dirty="0" smtClean="0">
                <a:latin typeface="Gill Sans MT" panose="020B0502020104020203" pitchFamily="34" charset="0"/>
              </a:rPr>
              <a:t>A key example of how national accreditors </a:t>
            </a:r>
            <a:r>
              <a:rPr lang="en-US" sz="2400" dirty="0">
                <a:latin typeface="Gill Sans MT" panose="020B0502020104020203" pitchFamily="34" charset="0"/>
              </a:rPr>
              <a:t>have embraced the challenge of demonstrating that accreditation is both reliable and dependable without increased involvement by the federal government is in the area of student achievement assessment. </a:t>
            </a:r>
            <a:endParaRPr lang="en-US" sz="2400" dirty="0" smtClean="0">
              <a:latin typeface="Gill Sans MT" panose="020B0502020104020203" pitchFamily="34" charset="0"/>
            </a:endParaRPr>
          </a:p>
          <a:p>
            <a:pPr marL="342900" indent="-342900" algn="just">
              <a:buFont typeface="Arial" panose="020B0604020202020204" pitchFamily="34" charset="0"/>
              <a:buChar char="•"/>
            </a:pPr>
            <a:endParaRPr lang="en-US" sz="2400" dirty="0" smtClean="0">
              <a:latin typeface="Gill Sans MT" panose="020B0502020104020203" pitchFamily="34" charset="0"/>
            </a:endParaRPr>
          </a:p>
          <a:p>
            <a:pPr marL="342900" indent="-342900" algn="just">
              <a:buFont typeface="Arial" panose="020B0604020202020204" pitchFamily="34" charset="0"/>
              <a:buChar char="•"/>
            </a:pPr>
            <a:endParaRPr lang="en-US" sz="1200" dirty="0">
              <a:latin typeface="Gill Sans MT" panose="020B0502020104020203" pitchFamily="34" charset="0"/>
            </a:endParaRPr>
          </a:p>
          <a:p>
            <a:pPr marL="342900" indent="-342900" algn="just">
              <a:buFont typeface="Arial" panose="020B0604020202020204" pitchFamily="34" charset="0"/>
              <a:buChar char="•"/>
            </a:pPr>
            <a:r>
              <a:rPr lang="en-US" sz="2400" dirty="0" smtClean="0">
                <a:latin typeface="Gill Sans MT" panose="020B0502020104020203" pitchFamily="34" charset="0"/>
              </a:rPr>
              <a:t>In 2011, ACCSC initiated a new process whereas the Commission subjected the reported rates of student achievement to independent verification</a:t>
            </a:r>
          </a:p>
          <a:p>
            <a:pPr marL="800100" lvl="1" indent="-342900" algn="just">
              <a:buFont typeface="Arial" panose="020B0604020202020204" pitchFamily="34" charset="0"/>
              <a:buChar char="•"/>
            </a:pPr>
            <a:r>
              <a:rPr lang="en-US" sz="2400" dirty="0" smtClean="0">
                <a:solidFill>
                  <a:srgbClr val="0070C0"/>
                </a:solidFill>
                <a:latin typeface="Gill Sans MT" panose="020B0502020104020203" pitchFamily="34" charset="0"/>
              </a:rPr>
              <a:t>10% random sample of Annual Report Data.</a:t>
            </a:r>
          </a:p>
          <a:p>
            <a:pPr marL="800100" lvl="1" indent="-342900" algn="just">
              <a:buFont typeface="Arial" panose="020B0604020202020204" pitchFamily="34" charset="0"/>
              <a:buChar char="•"/>
            </a:pPr>
            <a:endParaRPr lang="en-US" sz="1050" dirty="0" smtClean="0">
              <a:latin typeface="Gill Sans MT" panose="020B0502020104020203" pitchFamily="34" charset="0"/>
            </a:endParaRPr>
          </a:p>
        </p:txBody>
      </p:sp>
      <p:sp>
        <p:nvSpPr>
          <p:cNvPr id="3" name="Rectangle 2"/>
          <p:cNvSpPr/>
          <p:nvPr/>
        </p:nvSpPr>
        <p:spPr>
          <a:xfrm>
            <a:off x="455612" y="228600"/>
            <a:ext cx="6092825" cy="830997"/>
          </a:xfrm>
          <a:prstGeom prst="rect">
            <a:avLst/>
          </a:prstGeom>
        </p:spPr>
        <p:txBody>
          <a:bodyPr>
            <a:spAutoFit/>
          </a:bodyPr>
          <a:lstStyle/>
          <a:p>
            <a:r>
              <a:rPr lang="en-US" sz="2400" dirty="0" smtClean="0">
                <a:latin typeface="Gill Sans MT" pitchFamily="34" charset="0"/>
              </a:rPr>
              <a:t>Changing the Dialogue:</a:t>
            </a:r>
          </a:p>
          <a:p>
            <a:r>
              <a:rPr lang="en-US" sz="2400" dirty="0" smtClean="0">
                <a:solidFill>
                  <a:srgbClr val="0070C0"/>
                </a:solidFill>
                <a:latin typeface="Gill Sans MT" pitchFamily="34" charset="0"/>
              </a:rPr>
              <a:t>From Skepticism to Confidence</a:t>
            </a:r>
          </a:p>
        </p:txBody>
      </p:sp>
    </p:spTree>
    <p:extLst>
      <p:ext uri="{BB962C8B-B14F-4D97-AF65-F5344CB8AC3E}">
        <p14:creationId xmlns:p14="http://schemas.microsoft.com/office/powerpoint/2010/main" val="344779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591800" cy="5120641"/>
          </a:xfrm>
          <a:prstGeom prst="rect">
            <a:avLst/>
          </a:prstGeom>
          <a:noFill/>
          <a:ln w="12700">
            <a:noFill/>
            <a:miter lim="800000"/>
            <a:headEnd/>
            <a:tailEnd/>
          </a:ln>
        </p:spPr>
        <p:txBody>
          <a:bodyPr lIns="90488" tIns="44450" rIns="90488" bIns="44450"/>
          <a:lstStyle/>
          <a:p>
            <a:pPr algn="ctr"/>
            <a:endParaRPr lang="en-US" sz="1400" dirty="0" smtClean="0">
              <a:latin typeface="Gill Sans MT" panose="020B0502020104020203" pitchFamily="34" charset="0"/>
            </a:endParaRPr>
          </a:p>
          <a:p>
            <a:pPr marL="800100" lvl="1" indent="-342900" algn="just">
              <a:buFont typeface="Arial" panose="020B0604020202020204" pitchFamily="34" charset="0"/>
              <a:buChar char="•"/>
            </a:pPr>
            <a:endParaRPr lang="en-US" sz="1050" dirty="0" smtClean="0">
              <a:latin typeface="Gill Sans MT" panose="020B0502020104020203" pitchFamily="34" charset="0"/>
            </a:endParaRPr>
          </a:p>
          <a:p>
            <a:pPr marL="342900" indent="-342900" algn="just">
              <a:buFont typeface="Arial" panose="020B0604020202020204" pitchFamily="34" charset="0"/>
              <a:buChar char="•"/>
            </a:pPr>
            <a:r>
              <a:rPr lang="en-US" sz="2400" dirty="0" smtClean="0">
                <a:latin typeface="Gill Sans MT" panose="020B0502020104020203" pitchFamily="34" charset="0"/>
              </a:rPr>
              <a:t>In 2014, ACCSC adopted </a:t>
            </a:r>
            <a:r>
              <a:rPr lang="en-US" sz="2400" dirty="0">
                <a:latin typeface="Gill Sans MT" panose="020B0502020104020203" pitchFamily="34" charset="0"/>
              </a:rPr>
              <a:t>a policy requiring institutions seeking accreditation to engage an independent third-party auditor to verify the most recently reported graduate employment data as a </a:t>
            </a:r>
            <a:r>
              <a:rPr lang="en-US" sz="2400" dirty="0" smtClean="0">
                <a:latin typeface="Gill Sans MT" panose="020B0502020104020203" pitchFamily="34" charset="0"/>
              </a:rPr>
              <a:t>means:</a:t>
            </a:r>
          </a:p>
          <a:p>
            <a:pPr marL="800100" lvl="1" indent="-342900" algn="just">
              <a:buFont typeface="Arial" panose="020B0604020202020204" pitchFamily="34" charset="0"/>
              <a:buChar char="•"/>
            </a:pPr>
            <a:r>
              <a:rPr lang="en-US" sz="2400" dirty="0" smtClean="0">
                <a:latin typeface="Gill Sans MT" panose="020B0502020104020203" pitchFamily="34" charset="0"/>
              </a:rPr>
              <a:t>to </a:t>
            </a:r>
            <a:r>
              <a:rPr lang="en-US" sz="2400" dirty="0">
                <a:latin typeface="Gill Sans MT" panose="020B0502020104020203" pitchFamily="34" charset="0"/>
              </a:rPr>
              <a:t>bolster confidence in accreditation and </a:t>
            </a:r>
            <a:endParaRPr lang="en-US" sz="2400" dirty="0" smtClean="0">
              <a:latin typeface="Gill Sans MT" panose="020B0502020104020203" pitchFamily="34" charset="0"/>
            </a:endParaRPr>
          </a:p>
          <a:p>
            <a:pPr marL="800100" lvl="1" indent="-342900" algn="just">
              <a:buFont typeface="Arial" panose="020B0604020202020204" pitchFamily="34" charset="0"/>
              <a:buChar char="•"/>
            </a:pPr>
            <a:r>
              <a:rPr lang="en-US" sz="2400" dirty="0" smtClean="0">
                <a:latin typeface="Gill Sans MT" panose="020B0502020104020203" pitchFamily="34" charset="0"/>
              </a:rPr>
              <a:t>to </a:t>
            </a:r>
            <a:r>
              <a:rPr lang="en-US" sz="2400" dirty="0">
                <a:latin typeface="Gill Sans MT" panose="020B0502020104020203" pitchFamily="34" charset="0"/>
              </a:rPr>
              <a:t>reinforce a long standing requirement that institutions maintain “verifiable records of initial employment.” </a:t>
            </a:r>
            <a:endParaRPr lang="en-US" sz="2400" dirty="0" smtClean="0">
              <a:latin typeface="Gill Sans MT" panose="020B0502020104020203" pitchFamily="34" charset="0"/>
            </a:endParaRPr>
          </a:p>
          <a:p>
            <a:pPr marL="342900" indent="-342900" algn="just">
              <a:buFont typeface="Arial" panose="020B0604020202020204" pitchFamily="34" charset="0"/>
              <a:buChar char="•"/>
            </a:pPr>
            <a:endParaRPr lang="en-US" sz="2000" dirty="0">
              <a:latin typeface="Gill Sans MT" panose="020B0502020104020203" pitchFamily="34" charset="0"/>
            </a:endParaRPr>
          </a:p>
          <a:p>
            <a:pPr marL="342900" indent="-342900" algn="just">
              <a:buFont typeface="Arial" panose="020B0604020202020204" pitchFamily="34" charset="0"/>
              <a:buChar char="•"/>
            </a:pPr>
            <a:r>
              <a:rPr lang="en-US" sz="2400" dirty="0">
                <a:latin typeface="Gill Sans MT" panose="020B0502020104020203" pitchFamily="34" charset="0"/>
              </a:rPr>
              <a:t>ACCSC believes that the third party independent audit requirement significantly strengthens accreditation and helps to </a:t>
            </a:r>
            <a:r>
              <a:rPr lang="en-US" sz="2400" b="1" dirty="0">
                <a:solidFill>
                  <a:srgbClr val="0070C0"/>
                </a:solidFill>
                <a:latin typeface="Gill Sans MT" panose="020B0502020104020203" pitchFamily="34" charset="0"/>
              </a:rPr>
              <a:t>change the dialogue from skepticism to confidence. </a:t>
            </a:r>
          </a:p>
          <a:p>
            <a:pPr marL="342900" indent="-342900" algn="just">
              <a:buFont typeface="Arial" panose="020B0604020202020204" pitchFamily="34" charset="0"/>
              <a:buChar char="•"/>
            </a:pPr>
            <a:endParaRPr lang="en-US" dirty="0">
              <a:latin typeface="Gill Sans MT" panose="020B0502020104020203" pitchFamily="34" charset="0"/>
            </a:endParaRPr>
          </a:p>
          <a:p>
            <a:pPr algn="ctr"/>
            <a:endParaRPr lang="en-US" b="1" dirty="0">
              <a:solidFill>
                <a:srgbClr val="0070C0"/>
              </a:solidFill>
              <a:latin typeface="Gill Sans MT" panose="020B0502020104020203" pitchFamily="34" charset="0"/>
            </a:endParaRPr>
          </a:p>
        </p:txBody>
      </p:sp>
      <p:sp>
        <p:nvSpPr>
          <p:cNvPr id="3" name="Rectangle 2"/>
          <p:cNvSpPr/>
          <p:nvPr/>
        </p:nvSpPr>
        <p:spPr>
          <a:xfrm>
            <a:off x="455612" y="228600"/>
            <a:ext cx="6092825" cy="830997"/>
          </a:xfrm>
          <a:prstGeom prst="rect">
            <a:avLst/>
          </a:prstGeom>
        </p:spPr>
        <p:txBody>
          <a:bodyPr>
            <a:spAutoFit/>
          </a:bodyPr>
          <a:lstStyle/>
          <a:p>
            <a:r>
              <a:rPr lang="en-US" sz="2400" dirty="0" smtClean="0">
                <a:latin typeface="Gill Sans MT" pitchFamily="34" charset="0"/>
              </a:rPr>
              <a:t>Changing the Dialogue:</a:t>
            </a:r>
          </a:p>
          <a:p>
            <a:r>
              <a:rPr lang="en-US" sz="2400" dirty="0" smtClean="0">
                <a:solidFill>
                  <a:srgbClr val="0070C0"/>
                </a:solidFill>
                <a:latin typeface="Gill Sans MT" pitchFamily="34" charset="0"/>
              </a:rPr>
              <a:t>From Skepticism to Confidence</a:t>
            </a:r>
          </a:p>
        </p:txBody>
      </p:sp>
    </p:spTree>
    <p:extLst>
      <p:ext uri="{BB962C8B-B14F-4D97-AF65-F5344CB8AC3E}">
        <p14:creationId xmlns:p14="http://schemas.microsoft.com/office/powerpoint/2010/main" val="38377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1447800"/>
            <a:ext cx="6705600" cy="1905001"/>
          </a:xfrm>
        </p:spPr>
        <p:txBody>
          <a:bodyPr>
            <a:noAutofit/>
          </a:bodyPr>
          <a:lstStyle/>
          <a:p>
            <a:r>
              <a:rPr lang="en-US" sz="4000" b="0" dirty="0" smtClean="0">
                <a:solidFill>
                  <a:schemeClr val="tx1"/>
                </a:solidFill>
                <a:latin typeface="Gill Sans MT" panose="020B0502020104020203" pitchFamily="34" charset="0"/>
              </a:rPr>
              <a:t>Guidelines for Employment Classification</a:t>
            </a:r>
            <a:r>
              <a:rPr lang="en-US" sz="4000" b="0" dirty="0" smtClean="0">
                <a:solidFill>
                  <a:srgbClr val="0070C0"/>
                </a:solidFill>
                <a:latin typeface="Gill Sans MT" panose="020B0502020104020203" pitchFamily="34" charset="0"/>
              </a:rPr>
              <a:t/>
            </a:r>
            <a:br>
              <a:rPr lang="en-US" sz="4000" b="0" dirty="0" smtClean="0">
                <a:solidFill>
                  <a:srgbClr val="0070C0"/>
                </a:solidFill>
                <a:latin typeface="Gill Sans MT" panose="020B0502020104020203" pitchFamily="34" charset="0"/>
              </a:rPr>
            </a:br>
            <a:r>
              <a:rPr lang="en-US" sz="4000" b="0" dirty="0" smtClean="0">
                <a:solidFill>
                  <a:srgbClr val="0070C0"/>
                </a:solidFill>
                <a:latin typeface="Gill Sans MT" panose="020B0502020104020203" pitchFamily="34" charset="0"/>
              </a:rPr>
              <a:t>A Documentation Framework</a:t>
            </a:r>
            <a:endParaRPr lang="en-US" sz="4000" b="0"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21884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608012" y="1524000"/>
            <a:ext cx="9220200" cy="4696670"/>
          </a:xfrm>
          <a:prstGeom prst="rect">
            <a:avLst/>
          </a:prstGeom>
        </p:spPr>
        <p:txBody>
          <a:bodyPr wrap="square">
            <a:spAutoFit/>
          </a:bodyPr>
          <a:lstStyle/>
          <a:p>
            <a:pPr algn="just">
              <a:lnSpc>
                <a:spcPct val="115000"/>
              </a:lnSpc>
            </a:pPr>
            <a:r>
              <a:rPr lang="en-US" sz="22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The school has and adheres to policies or protocols in regard to employment classification (reasonable time period, sustainability, relatedness, etc.).</a:t>
            </a:r>
            <a:endParaRPr lang="en-US" sz="2200"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pPr>
            <a:r>
              <a:rPr lang="en-US" sz="2200" b="1" dirty="0">
                <a:latin typeface="Gill Sans MT" panose="020B0502020104020203" pitchFamily="34" charset="0"/>
                <a:ea typeface="Calibri" panose="020F0502020204030204" pitchFamily="34" charset="0"/>
                <a:cs typeface="Times New Roman" panose="02020603050405020304" pitchFamily="18" charset="0"/>
              </a:rPr>
              <a:t> </a:t>
            </a:r>
            <a:endParaRPr lang="en-US" sz="2200" b="1" u="sng" dirty="0" smtClean="0">
              <a:latin typeface="Gill Sans MT" panose="020B0502020104020203" pitchFamily="34" charset="0"/>
              <a:ea typeface="Calibri" panose="020F0502020204030204" pitchFamily="34" charset="0"/>
              <a:cs typeface="Times New Roman" panose="02020603050405020304" pitchFamily="18" charset="0"/>
            </a:endParaRPr>
          </a:p>
          <a:p>
            <a:r>
              <a:rPr lang="en-US" sz="2000" b="1" u="sng" spc="-10"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a:t>
            </a:r>
            <a:r>
              <a:rPr lang="en-US" sz="20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Items:</a:t>
            </a:r>
            <a:endParaRPr lang="en-US" sz="2000" dirty="0">
              <a:solidFill>
                <a:srgbClr val="C00000"/>
              </a:solidFill>
              <a:latin typeface="Gill Sans MT" panose="020B0502020104020203" pitchFamily="34" charset="0"/>
            </a:endParaRPr>
          </a:p>
          <a:p>
            <a:pPr marL="285750" indent="-285750">
              <a:buFont typeface="Arial" panose="020B0604020202020204" pitchFamily="34" charset="0"/>
              <a:buChar char="•"/>
            </a:pP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Are </a:t>
            </a: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the school’s policies in line with ACCSC’s </a:t>
            </a:r>
            <a:r>
              <a:rPr lang="en-US" sz="2000" b="1" spc="-10" dirty="0" smtClean="0">
                <a:solidFill>
                  <a:srgbClr val="0070C0"/>
                </a:solidFill>
                <a:latin typeface="Gill Sans MT" panose="020B0502020104020203" pitchFamily="34" charset="0"/>
                <a:ea typeface="Calibri" panose="020F0502020204030204" pitchFamily="34" charset="0"/>
                <a:cs typeface="Times New Roman" panose="02020603050405020304" pitchFamily="18" charset="0"/>
                <a:hlinkClick r:id="rId2"/>
              </a:rPr>
              <a:t>Guidelines for Employment Classification</a:t>
            </a:r>
            <a:r>
              <a:rPr lang="en-US" sz="2000" spc="-10" dirty="0" smtClean="0">
                <a:solidFill>
                  <a:srgbClr val="0070C0"/>
                </a:solidFill>
                <a:latin typeface="Gill Sans MT" panose="020B0502020104020203" pitchFamily="34" charset="0"/>
                <a:ea typeface="Calibri" panose="020F0502020204030204" pitchFamily="34" charset="0"/>
                <a:cs typeface="Times New Roman" panose="02020603050405020304" pitchFamily="18" charset="0"/>
                <a:hlinkClick r:id="rId2"/>
              </a:rPr>
              <a:t>?</a:t>
            </a:r>
            <a:endParaRPr lang="en-US" sz="2000" spc="-10" dirty="0" smtClean="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Appendix VII of the Standards of </a:t>
            </a: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Accreditation</a:t>
            </a:r>
          </a:p>
          <a:p>
            <a:pPr marL="742950" lvl="1" indent="-285750">
              <a:buFont typeface="Arial" panose="020B0604020202020204" pitchFamily="34" charset="0"/>
              <a:buChar char="•"/>
            </a:pPr>
            <a:endParaRPr lang="en-US" sz="2000" spc="-10" dirty="0" smtClean="0">
              <a:latin typeface="Gill Sans MT"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Is </a:t>
            </a:r>
            <a:r>
              <a:rPr lang="en-US" sz="2000" spc="-10" dirty="0">
                <a:latin typeface="Gill Sans MT" panose="020B0502020104020203" pitchFamily="34" charset="0"/>
                <a:ea typeface="Calibri" panose="020F0502020204030204" pitchFamily="34" charset="0"/>
                <a:cs typeface="Times New Roman" panose="02020603050405020304" pitchFamily="18" charset="0"/>
              </a:rPr>
              <a:t>the school working to update </a:t>
            </a: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its policies regarding how it ensures that it maintains verifiable records of initial employment?</a:t>
            </a:r>
          </a:p>
          <a:p>
            <a:pPr marL="285750" indent="-285750">
              <a:buFont typeface="Arial" panose="020B0604020202020204" pitchFamily="34" charset="0"/>
              <a:buChar char="•"/>
            </a:pPr>
            <a:endParaRPr lang="en-US" sz="2000" spc="-10" dirty="0" smtClean="0">
              <a:latin typeface="Gill Sans MT"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If </a:t>
            </a:r>
            <a:r>
              <a:rPr lang="en-US" sz="2000" spc="-10" dirty="0">
                <a:latin typeface="Gill Sans MT" panose="020B0502020104020203" pitchFamily="34" charset="0"/>
                <a:ea typeface="Calibri" panose="020F0502020204030204" pitchFamily="34" charset="0"/>
                <a:cs typeface="Times New Roman" panose="02020603050405020304" pitchFamily="18" charset="0"/>
              </a:rPr>
              <a:t>the school is working with a third-party, is there a signed contract? </a:t>
            </a:r>
            <a:endParaRPr lang="en-US" sz="2000" spc="-10" dirty="0" smtClean="0">
              <a:latin typeface="Gill Sans MT" panose="020B0502020104020203" pitchFamily="34" charset="0"/>
              <a:ea typeface="Calibri" panose="020F0502020204030204" pitchFamily="34" charset="0"/>
              <a:cs typeface="Times New Roman" panose="02020603050405020304" pitchFamily="18" charset="0"/>
            </a:endParaRPr>
          </a:p>
          <a:p>
            <a:endParaRPr lang="en-US" i="1" spc="-1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08012" y="331247"/>
            <a:ext cx="9067800" cy="800219"/>
          </a:xfrm>
          <a:prstGeom prst="rect">
            <a:avLst/>
          </a:prstGeom>
        </p:spPr>
        <p:txBody>
          <a:bodyPr wrap="square">
            <a:spAutoFit/>
          </a:bodyPr>
          <a:lstStyle/>
          <a:p>
            <a:pPr>
              <a:lnSpc>
                <a:spcPct val="115000"/>
              </a:lnSpc>
            </a:pPr>
            <a:r>
              <a:rPr lang="en-US" sz="20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POLICIES AND PROCEDURES </a:t>
            </a:r>
            <a:r>
              <a:rPr lang="en-US" sz="2000" b="1" dirty="0">
                <a:latin typeface="Gill Sans MT" panose="020B0502020104020203" pitchFamily="34" charset="0"/>
                <a:ea typeface="Calibri" panose="020F0502020204030204" pitchFamily="34" charset="0"/>
                <a:cs typeface="Times New Roman" panose="02020603050405020304" pitchFamily="18" charset="0"/>
              </a:rPr>
              <a:t>– </a:t>
            </a:r>
            <a:endParaRPr lang="en-US" sz="2000" b="1" dirty="0" smtClean="0">
              <a:latin typeface="Gill Sans MT" panose="020B0502020104020203" pitchFamily="34" charset="0"/>
              <a:ea typeface="Calibri" panose="020F0502020204030204" pitchFamily="34" charset="0"/>
              <a:cs typeface="Times New Roman" panose="02020603050405020304" pitchFamily="18" charset="0"/>
            </a:endParaRPr>
          </a:p>
          <a:p>
            <a:pPr>
              <a:lnSpc>
                <a:spcPct val="115000"/>
              </a:lnSpc>
            </a:pPr>
            <a:r>
              <a:rPr lang="en-US" sz="2000" b="1" dirty="0" smtClean="0">
                <a:latin typeface="Gill Sans MT" panose="020B0502020104020203" pitchFamily="34" charset="0"/>
                <a:ea typeface="Calibri" panose="020F0502020204030204" pitchFamily="34" charset="0"/>
                <a:cs typeface="Times New Roman" panose="02020603050405020304" pitchFamily="18" charset="0"/>
              </a:rPr>
              <a:t>Section </a:t>
            </a:r>
            <a:r>
              <a:rPr lang="en-US" sz="2000" b="1" dirty="0">
                <a:latin typeface="Gill Sans MT" panose="020B0502020104020203" pitchFamily="34" charset="0"/>
                <a:ea typeface="Calibri" panose="020F0502020204030204" pitchFamily="34" charset="0"/>
                <a:cs typeface="Times New Roman" panose="02020603050405020304" pitchFamily="18" charset="0"/>
              </a:rPr>
              <a:t>I (A)(1)(d), Substantive Standards, Standards of Accreditation </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3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569118" y="1447800"/>
            <a:ext cx="10134600" cy="4924425"/>
          </a:xfrm>
          <a:prstGeom prst="rect">
            <a:avLst/>
          </a:prstGeom>
        </p:spPr>
        <p:txBody>
          <a:bodyPr wrap="square">
            <a:spAutoFit/>
          </a:bodyPr>
          <a:lstStyle/>
          <a:p>
            <a:r>
              <a:rPr lang="en-US" sz="2400" b="1" dirty="0">
                <a:latin typeface="Gill Sans MT" panose="020B0502020104020203" pitchFamily="34" charset="0"/>
              </a:rPr>
              <a:t>A </a:t>
            </a:r>
            <a:r>
              <a:rPr lang="en-US" sz="2400" b="1" u="sng" dirty="0">
                <a:latin typeface="Gill Sans MT" panose="020B0502020104020203" pitchFamily="34" charset="0"/>
              </a:rPr>
              <a:t>verifiable</a:t>
            </a:r>
            <a:r>
              <a:rPr lang="en-US" sz="2400" b="1" dirty="0">
                <a:latin typeface="Gill Sans MT" panose="020B0502020104020203" pitchFamily="34" charset="0"/>
              </a:rPr>
              <a:t> employment record </a:t>
            </a:r>
            <a:r>
              <a:rPr lang="en-US" sz="2400" b="1" dirty="0" smtClean="0">
                <a:latin typeface="Gill Sans MT" panose="020B0502020104020203" pitchFamily="34" charset="0"/>
              </a:rPr>
              <a:t>includes, at a minimum </a:t>
            </a:r>
            <a:r>
              <a:rPr lang="en-US" sz="2400" b="1" dirty="0">
                <a:latin typeface="Gill Sans MT" panose="020B0502020104020203" pitchFamily="34" charset="0"/>
              </a:rPr>
              <a:t>the following information</a:t>
            </a:r>
            <a:r>
              <a:rPr lang="en-US" sz="2400" b="1" dirty="0" smtClean="0">
                <a:latin typeface="Gill Sans MT" panose="020B0502020104020203" pitchFamily="34" charset="0"/>
              </a:rPr>
              <a:t>:</a:t>
            </a:r>
          </a:p>
          <a:p>
            <a:endParaRPr lang="en-US" sz="2400" dirty="0">
              <a:latin typeface="Gill Sans MT" panose="020B0502020104020203" pitchFamily="34" charset="0"/>
            </a:endParaRPr>
          </a:p>
          <a:p>
            <a:pPr lvl="1"/>
            <a:r>
              <a:rPr lang="en-US" sz="2400" dirty="0">
                <a:solidFill>
                  <a:srgbClr val="0070C0"/>
                </a:solidFill>
                <a:latin typeface="Gill Sans MT" panose="020B0502020104020203" pitchFamily="34" charset="0"/>
              </a:rPr>
              <a:t>• Graduate Name and Contact Information;</a:t>
            </a:r>
          </a:p>
          <a:p>
            <a:pPr lvl="1"/>
            <a:r>
              <a:rPr lang="en-US" sz="2400" dirty="0">
                <a:solidFill>
                  <a:srgbClr val="0070C0"/>
                </a:solidFill>
                <a:latin typeface="Gill Sans MT" panose="020B0502020104020203" pitchFamily="34" charset="0"/>
              </a:rPr>
              <a:t>• Date of Initial Employment;</a:t>
            </a:r>
          </a:p>
          <a:p>
            <a:pPr lvl="1"/>
            <a:r>
              <a:rPr lang="en-US" sz="2400" dirty="0">
                <a:solidFill>
                  <a:srgbClr val="0070C0"/>
                </a:solidFill>
                <a:latin typeface="Gill Sans MT" panose="020B0502020104020203" pitchFamily="34" charset="0"/>
              </a:rPr>
              <a:t>• Place of Employment;</a:t>
            </a:r>
          </a:p>
          <a:p>
            <a:pPr lvl="1"/>
            <a:r>
              <a:rPr lang="en-US" sz="2400" dirty="0">
                <a:solidFill>
                  <a:srgbClr val="0070C0"/>
                </a:solidFill>
                <a:latin typeface="Gill Sans MT" panose="020B0502020104020203" pitchFamily="34" charset="0"/>
              </a:rPr>
              <a:t>• Employer Address and Phone Number;</a:t>
            </a:r>
          </a:p>
          <a:p>
            <a:pPr lvl="1"/>
            <a:r>
              <a:rPr lang="en-US" sz="2400" dirty="0">
                <a:solidFill>
                  <a:srgbClr val="0070C0"/>
                </a:solidFill>
                <a:latin typeface="Gill Sans MT" panose="020B0502020104020203" pitchFamily="34" charset="0"/>
              </a:rPr>
              <a:t>• Employer Contact Person/Supervisor; and</a:t>
            </a:r>
          </a:p>
          <a:p>
            <a:pPr lvl="1"/>
            <a:r>
              <a:rPr lang="en-US" sz="2400" dirty="0">
                <a:solidFill>
                  <a:srgbClr val="0070C0"/>
                </a:solidFill>
                <a:latin typeface="Gill Sans MT" panose="020B0502020104020203" pitchFamily="34" charset="0"/>
              </a:rPr>
              <a:t>• </a:t>
            </a:r>
            <a:r>
              <a:rPr lang="en-US" sz="3200" dirty="0">
                <a:latin typeface="Gill Sans MT" panose="020B0502020104020203" pitchFamily="34" charset="0"/>
              </a:rPr>
              <a:t>Descriptive Job Title and Duties.</a:t>
            </a:r>
          </a:p>
          <a:p>
            <a:r>
              <a:rPr lang="en-US" sz="2400" b="1" dirty="0">
                <a:latin typeface="Gill Sans MT" panose="020B0502020104020203" pitchFamily="34" charset="0"/>
              </a:rPr>
              <a:t> </a:t>
            </a:r>
            <a:endParaRPr lang="en-US" sz="2400" dirty="0">
              <a:latin typeface="Gill Sans MT" panose="020B0502020104020203" pitchFamily="34" charset="0"/>
            </a:endParaRPr>
          </a:p>
          <a:p>
            <a:r>
              <a:rPr lang="en-US" sz="24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Item:</a:t>
            </a:r>
            <a:endParaRPr lang="en-US" sz="2400" dirty="0" smtClean="0">
              <a:solidFill>
                <a:srgbClr val="C00000"/>
              </a:solidFill>
              <a:latin typeface="Gill Sans MT" panose="020B0502020104020203" pitchFamily="34" charset="0"/>
            </a:endParaRPr>
          </a:p>
          <a:p>
            <a:r>
              <a:rPr lang="en-US" sz="2400" dirty="0" smtClean="0">
                <a:latin typeface="Gill Sans MT" panose="020B0502020104020203" pitchFamily="34" charset="0"/>
              </a:rPr>
              <a:t>Does the </a:t>
            </a:r>
            <a:r>
              <a:rPr lang="en-US" sz="2400" dirty="0">
                <a:latin typeface="Gill Sans MT" panose="020B0502020104020203" pitchFamily="34" charset="0"/>
              </a:rPr>
              <a:t>record include all areas as required?</a:t>
            </a:r>
          </a:p>
          <a:p>
            <a:endParaRPr lang="en-US" i="1" spc="-1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08012" y="331247"/>
            <a:ext cx="9067800" cy="614912"/>
          </a:xfrm>
          <a:prstGeom prst="rect">
            <a:avLst/>
          </a:prstGeom>
        </p:spPr>
        <p:txBody>
          <a:bodyPr wrap="square">
            <a:spAutoFit/>
          </a:bodyPr>
          <a:lstStyle/>
          <a:p>
            <a:pPr>
              <a:lnSpc>
                <a:spcPct val="115000"/>
              </a:lnSpc>
            </a:pPr>
            <a:r>
              <a:rPr lang="en-US" sz="3200" b="1" dirty="0" smtClean="0">
                <a:solidFill>
                  <a:srgbClr val="0070C0"/>
                </a:solidFill>
                <a:latin typeface="Gill Sans MT" panose="020B0502020104020203" pitchFamily="34" charset="0"/>
                <a:ea typeface="Calibri" panose="020F0502020204030204" pitchFamily="34" charset="0"/>
                <a:cs typeface="Times New Roman" panose="02020603050405020304" pitchFamily="18" charset="0"/>
              </a:rPr>
              <a:t>Verifiable Employment Record</a:t>
            </a:r>
            <a:endParaRPr lang="en-US" sz="32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9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595692" y="2057400"/>
            <a:ext cx="9220200" cy="3785652"/>
          </a:xfrm>
          <a:prstGeom prst="rect">
            <a:avLst/>
          </a:prstGeom>
        </p:spPr>
        <p:txBody>
          <a:bodyPr wrap="square">
            <a:spAutoFit/>
          </a:bodyPr>
          <a:lstStyle/>
          <a:p>
            <a:r>
              <a:rPr lang="en-US" sz="2400" b="1" dirty="0">
                <a:solidFill>
                  <a:srgbClr val="0070C0"/>
                </a:solidFill>
                <a:latin typeface="Gill Sans MT" panose="020B0502020104020203" pitchFamily="34" charset="0"/>
              </a:rPr>
              <a:t>The employment classification is appropriate and reasonable based on the educational objectives of the program.</a:t>
            </a:r>
            <a:endParaRPr lang="en-US" sz="2400" dirty="0">
              <a:solidFill>
                <a:srgbClr val="0070C0"/>
              </a:solidFill>
              <a:latin typeface="Gill Sans MT" panose="020B0502020104020203" pitchFamily="34" charset="0"/>
            </a:endParaRPr>
          </a:p>
          <a:p>
            <a:r>
              <a:rPr lang="en-US" sz="2400" b="1" dirty="0">
                <a:latin typeface="Gill Sans MT" panose="020B0502020104020203" pitchFamily="34" charset="0"/>
              </a:rPr>
              <a:t> </a:t>
            </a:r>
            <a:endParaRPr lang="en-US" sz="2400" b="1" dirty="0" smtClean="0">
              <a:latin typeface="Gill Sans MT" panose="020B0502020104020203" pitchFamily="34" charset="0"/>
            </a:endParaRPr>
          </a:p>
          <a:p>
            <a:r>
              <a:rPr lang="en-US" sz="2400" b="1" u="sng" spc="-10"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a:t>
            </a:r>
            <a:r>
              <a:rPr lang="en-US" sz="24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Items:</a:t>
            </a:r>
            <a:endParaRPr lang="en-US" sz="2400" dirty="0">
              <a:solidFill>
                <a:srgbClr val="C00000"/>
              </a:solidFill>
              <a:latin typeface="Gill Sans MT" panose="020B0502020104020203" pitchFamily="34" charset="0"/>
            </a:endParaRPr>
          </a:p>
          <a:p>
            <a:endParaRPr lang="en-US" sz="2400" dirty="0">
              <a:latin typeface="Gill Sans MT" panose="020B0502020104020203" pitchFamily="34" charset="0"/>
            </a:endParaRPr>
          </a:p>
          <a:p>
            <a:r>
              <a:rPr lang="en-US" sz="2400" dirty="0">
                <a:latin typeface="Gill Sans MT" panose="020B0502020104020203" pitchFamily="34" charset="0"/>
              </a:rPr>
              <a:t>Does the placement seem sensible based on the </a:t>
            </a:r>
            <a:r>
              <a:rPr lang="en-US" sz="2400" u="sng" dirty="0">
                <a:latin typeface="Gill Sans MT" panose="020B0502020104020203" pitchFamily="34" charset="0"/>
              </a:rPr>
              <a:t>program </a:t>
            </a:r>
            <a:r>
              <a:rPr lang="en-US" sz="2400" u="sng" dirty="0" smtClean="0">
                <a:latin typeface="Gill Sans MT" panose="020B0502020104020203" pitchFamily="34" charset="0"/>
              </a:rPr>
              <a:t>objectives</a:t>
            </a:r>
            <a:r>
              <a:rPr lang="en-US" sz="2400" dirty="0" smtClean="0">
                <a:latin typeface="Gill Sans MT" panose="020B0502020104020203" pitchFamily="34" charset="0"/>
              </a:rPr>
              <a:t> that the </a:t>
            </a:r>
            <a:r>
              <a:rPr lang="en-US" sz="2400" dirty="0">
                <a:latin typeface="Gill Sans MT" panose="020B0502020104020203" pitchFamily="34" charset="0"/>
              </a:rPr>
              <a:t>graduate completed</a:t>
            </a:r>
            <a:r>
              <a:rPr lang="en-US" sz="2400" dirty="0" smtClean="0">
                <a:latin typeface="Gill Sans MT" panose="020B0502020104020203" pitchFamily="34" charset="0"/>
              </a:rPr>
              <a:t>?</a:t>
            </a:r>
          </a:p>
          <a:p>
            <a:endParaRPr lang="en-US" sz="2400" dirty="0">
              <a:latin typeface="Gill Sans MT" panose="020B0502020104020203" pitchFamily="34" charset="0"/>
            </a:endParaRPr>
          </a:p>
          <a:p>
            <a:r>
              <a:rPr lang="en-US" sz="2400" dirty="0" smtClean="0">
                <a:latin typeface="Gill Sans MT" panose="020B0502020104020203" pitchFamily="34" charset="0"/>
              </a:rPr>
              <a:t>If </a:t>
            </a:r>
            <a:r>
              <a:rPr lang="en-US" sz="2400" dirty="0">
                <a:latin typeface="Gill Sans MT" panose="020B0502020104020203" pitchFamily="34" charset="0"/>
              </a:rPr>
              <a:t>the Third-Party was unable to verify the placement, </a:t>
            </a:r>
            <a:r>
              <a:rPr lang="en-US" sz="2400" dirty="0" smtClean="0">
                <a:latin typeface="Gill Sans MT" panose="020B0502020104020203" pitchFamily="34" charset="0"/>
              </a:rPr>
              <a:t> can the school demonstrate </a:t>
            </a:r>
            <a:r>
              <a:rPr lang="en-US" sz="2400" dirty="0">
                <a:latin typeface="Gill Sans MT" panose="020B0502020104020203" pitchFamily="34" charset="0"/>
              </a:rPr>
              <a:t>a reason for listing the graduate as </a:t>
            </a:r>
            <a:r>
              <a:rPr lang="en-US" sz="2400" dirty="0" smtClean="0">
                <a:latin typeface="Gill Sans MT" panose="020B0502020104020203" pitchFamily="34" charset="0"/>
              </a:rPr>
              <a:t>employed?</a:t>
            </a:r>
            <a:endParaRPr lang="en-US" sz="2000" spc="-1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5612" y="331246"/>
            <a:ext cx="9220200" cy="707886"/>
          </a:xfrm>
          <a:prstGeom prst="rect">
            <a:avLst/>
          </a:prstGeom>
        </p:spPr>
        <p:txBody>
          <a:bodyPr wrap="square">
            <a:spAutoFit/>
          </a:bodyPr>
          <a:lstStyle/>
          <a:p>
            <a:r>
              <a:rPr lang="en-US" sz="2000" b="1" dirty="0" smtClean="0">
                <a:latin typeface="Gill Sans MT" panose="020B0502020104020203" pitchFamily="34" charset="0"/>
              </a:rPr>
              <a:t>Justification for Employment Classification – </a:t>
            </a:r>
          </a:p>
          <a:p>
            <a:r>
              <a:rPr lang="en-US" sz="2000" b="1" dirty="0" smtClean="0">
                <a:solidFill>
                  <a:srgbClr val="0070C0"/>
                </a:solidFill>
                <a:latin typeface="Gill Sans MT" panose="020B0502020104020203" pitchFamily="34" charset="0"/>
              </a:rPr>
              <a:t>Appendix </a:t>
            </a:r>
            <a:r>
              <a:rPr lang="en-US" sz="2000" b="1" dirty="0">
                <a:solidFill>
                  <a:srgbClr val="0070C0"/>
                </a:solidFill>
                <a:latin typeface="Gill Sans MT" panose="020B0502020104020203" pitchFamily="34" charset="0"/>
              </a:rPr>
              <a:t>VII – Guidelines for Employment Classification</a:t>
            </a:r>
          </a:p>
        </p:txBody>
      </p:sp>
    </p:spTree>
    <p:extLst>
      <p:ext uri="{BB962C8B-B14F-4D97-AF65-F5344CB8AC3E}">
        <p14:creationId xmlns:p14="http://schemas.microsoft.com/office/powerpoint/2010/main" val="165094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455612" y="1752600"/>
            <a:ext cx="9994520" cy="3847207"/>
          </a:xfrm>
          <a:prstGeom prst="rect">
            <a:avLst/>
          </a:prstGeom>
        </p:spPr>
        <p:txBody>
          <a:bodyPr wrap="square">
            <a:spAutoFit/>
          </a:bodyPr>
          <a:lstStyle/>
          <a:p>
            <a:pPr algn="just"/>
            <a:r>
              <a:rPr lang="en-US" sz="2400" b="1" dirty="0" smtClean="0">
                <a:solidFill>
                  <a:srgbClr val="0070C0"/>
                </a:solidFill>
                <a:latin typeface="Gill Sans MT" panose="020B0502020104020203" pitchFamily="34" charset="0"/>
              </a:rPr>
              <a:t>Employed in Field: </a:t>
            </a:r>
          </a:p>
          <a:p>
            <a:pPr marL="514350" indent="-514350" algn="just">
              <a:buAutoNum type="romanUcPeriod"/>
            </a:pPr>
            <a:r>
              <a:rPr lang="en-US" sz="2400" dirty="0" smtClean="0">
                <a:solidFill>
                  <a:srgbClr val="0070C0"/>
                </a:solidFill>
                <a:latin typeface="Gill Sans MT" panose="020B0502020104020203" pitchFamily="34" charset="0"/>
              </a:rPr>
              <a:t>is </a:t>
            </a:r>
            <a:r>
              <a:rPr lang="en-US" sz="2400" dirty="0">
                <a:solidFill>
                  <a:srgbClr val="0070C0"/>
                </a:solidFill>
                <a:latin typeface="Gill Sans MT" panose="020B0502020104020203" pitchFamily="34" charset="0"/>
              </a:rPr>
              <a:t>for a </a:t>
            </a:r>
            <a:r>
              <a:rPr lang="en-US" sz="2400" dirty="0" smtClean="0">
                <a:solidFill>
                  <a:srgbClr val="0070C0"/>
                </a:solidFill>
                <a:latin typeface="Gill Sans MT" panose="020B0502020104020203" pitchFamily="34" charset="0"/>
              </a:rPr>
              <a:t>reasonable </a:t>
            </a:r>
            <a:r>
              <a:rPr lang="en-US" sz="2400" dirty="0">
                <a:solidFill>
                  <a:srgbClr val="0070C0"/>
                </a:solidFill>
                <a:latin typeface="Gill Sans MT" panose="020B0502020104020203" pitchFamily="34" charset="0"/>
              </a:rPr>
              <a:t>period of time, </a:t>
            </a:r>
            <a:endParaRPr lang="en-US" sz="2400" dirty="0" smtClean="0">
              <a:solidFill>
                <a:srgbClr val="0070C0"/>
              </a:solidFill>
              <a:latin typeface="Gill Sans MT" panose="020B0502020104020203" pitchFamily="34" charset="0"/>
            </a:endParaRPr>
          </a:p>
          <a:p>
            <a:pPr marL="514350" indent="-514350" algn="just">
              <a:buAutoNum type="romanUcPeriod"/>
            </a:pPr>
            <a:r>
              <a:rPr lang="en-US" sz="2400" dirty="0" smtClean="0">
                <a:solidFill>
                  <a:srgbClr val="0070C0"/>
                </a:solidFill>
                <a:latin typeface="Gill Sans MT" panose="020B0502020104020203" pitchFamily="34" charset="0"/>
              </a:rPr>
              <a:t>is </a:t>
            </a:r>
            <a:r>
              <a:rPr lang="en-US" sz="2400" dirty="0">
                <a:solidFill>
                  <a:srgbClr val="0070C0"/>
                </a:solidFill>
                <a:latin typeface="Gill Sans MT" panose="020B0502020104020203" pitchFamily="34" charset="0"/>
              </a:rPr>
              <a:t>based on program objectives, and </a:t>
            </a:r>
            <a:endParaRPr lang="en-US" sz="2400" dirty="0" smtClean="0">
              <a:solidFill>
                <a:srgbClr val="0070C0"/>
              </a:solidFill>
              <a:latin typeface="Gill Sans MT" panose="020B0502020104020203" pitchFamily="34" charset="0"/>
            </a:endParaRPr>
          </a:p>
          <a:p>
            <a:pPr marL="514350" indent="-514350" algn="just">
              <a:buAutoNum type="romanUcPeriod"/>
            </a:pPr>
            <a:r>
              <a:rPr lang="en-US" sz="2400" dirty="0" smtClean="0">
                <a:solidFill>
                  <a:srgbClr val="0070C0"/>
                </a:solidFill>
                <a:latin typeface="Gill Sans MT" panose="020B0502020104020203" pitchFamily="34" charset="0"/>
              </a:rPr>
              <a:t>can </a:t>
            </a:r>
            <a:r>
              <a:rPr lang="en-US" sz="2400" dirty="0">
                <a:solidFill>
                  <a:srgbClr val="0070C0"/>
                </a:solidFill>
                <a:latin typeface="Gill Sans MT" panose="020B0502020104020203" pitchFamily="34" charset="0"/>
              </a:rPr>
              <a:t>be considered sustainable (e.g., not a single day of employment). </a:t>
            </a:r>
          </a:p>
          <a:p>
            <a:pPr marL="342900" indent="-342900">
              <a:buFont typeface="Arial" panose="020B0604020202020204" pitchFamily="34" charset="0"/>
              <a:buChar char="•"/>
            </a:pPr>
            <a:endParaRPr lang="en-US" sz="2400" dirty="0" smtClean="0">
              <a:latin typeface="Gill Sans MT" panose="020B0502020104020203" pitchFamily="34" charset="0"/>
            </a:endParaRPr>
          </a:p>
          <a:p>
            <a:r>
              <a:rPr lang="en-US" sz="2400" b="1" u="sng" spc="-10"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a:t>
            </a:r>
            <a:r>
              <a:rPr lang="en-US" sz="24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Items:</a:t>
            </a:r>
            <a:endParaRPr lang="en-US" sz="24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Does the school follow </a:t>
            </a:r>
            <a:r>
              <a:rPr lang="en-US" sz="2000" dirty="0">
                <a:latin typeface="Gill Sans MT" panose="020B0502020104020203" pitchFamily="34" charset="0"/>
              </a:rPr>
              <a:t>its internal policy </a:t>
            </a:r>
            <a:r>
              <a:rPr lang="en-US" sz="2000" dirty="0" smtClean="0">
                <a:latin typeface="Gill Sans MT" panose="020B0502020104020203" pitchFamily="34" charset="0"/>
              </a:rPr>
              <a:t>regarding employment for a </a:t>
            </a:r>
            <a:r>
              <a:rPr lang="en-US" sz="2000" u="sng" dirty="0" smtClean="0">
                <a:latin typeface="Gill Sans MT" panose="020B0502020104020203" pitchFamily="34" charset="0"/>
              </a:rPr>
              <a:t>reasonable </a:t>
            </a:r>
            <a:r>
              <a:rPr lang="en-US" sz="2000" u="sng" dirty="0">
                <a:latin typeface="Gill Sans MT" panose="020B0502020104020203" pitchFamily="34" charset="0"/>
              </a:rPr>
              <a:t>period of time</a:t>
            </a:r>
            <a:r>
              <a:rPr lang="en-US" sz="2000" dirty="0">
                <a:latin typeface="Gill Sans MT" panose="020B0502020104020203" pitchFamily="34" charset="0"/>
              </a:rPr>
              <a:t>? </a:t>
            </a:r>
            <a:endParaRPr lang="en-US" sz="20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When </a:t>
            </a:r>
            <a:r>
              <a:rPr lang="en-US" sz="2000" dirty="0">
                <a:latin typeface="Gill Sans MT" panose="020B0502020104020203" pitchFamily="34" charset="0"/>
              </a:rPr>
              <a:t>is the school capturing the information, is it the </a:t>
            </a:r>
            <a:r>
              <a:rPr lang="en-US" sz="2000" u="sng" dirty="0">
                <a:latin typeface="Gill Sans MT" panose="020B0502020104020203" pitchFamily="34" charset="0"/>
              </a:rPr>
              <a:t>first day </a:t>
            </a:r>
            <a:r>
              <a:rPr lang="en-US" sz="2000" dirty="0">
                <a:latin typeface="Gill Sans MT" panose="020B0502020104020203" pitchFamily="34" charset="0"/>
              </a:rPr>
              <a:t>the student works? </a:t>
            </a:r>
            <a:endParaRPr lang="en-US" sz="2000" dirty="0" smtClean="0">
              <a:latin typeface="Gill Sans MT" panose="020B0502020104020203" pitchFamily="34" charset="0"/>
            </a:endParaRPr>
          </a:p>
          <a:p>
            <a:pPr marL="800100" lvl="1" indent="-342900">
              <a:buFont typeface="Arial" panose="020B0604020202020204" pitchFamily="34" charset="0"/>
              <a:buChar char="•"/>
            </a:pPr>
            <a:r>
              <a:rPr lang="en-US" sz="2000" dirty="0" smtClean="0">
                <a:latin typeface="Gill Sans MT" panose="020B0502020104020203" pitchFamily="34" charset="0"/>
              </a:rPr>
              <a:t>Is </a:t>
            </a:r>
            <a:r>
              <a:rPr lang="en-US" sz="2000" dirty="0">
                <a:latin typeface="Gill Sans MT" panose="020B0502020104020203" pitchFamily="34" charset="0"/>
              </a:rPr>
              <a:t>there any additional </a:t>
            </a:r>
            <a:r>
              <a:rPr lang="en-US" sz="2000" u="sng" dirty="0">
                <a:latin typeface="Gill Sans MT" panose="020B0502020104020203" pitchFamily="34" charset="0"/>
              </a:rPr>
              <a:t>follow-up</a:t>
            </a:r>
            <a:r>
              <a:rPr lang="en-US" sz="2000" dirty="0">
                <a:latin typeface="Gill Sans MT" panose="020B0502020104020203" pitchFamily="34" charset="0"/>
              </a:rPr>
              <a:t> after a period of time? </a:t>
            </a:r>
            <a:endParaRPr lang="en-US" sz="20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Is </a:t>
            </a:r>
            <a:r>
              <a:rPr lang="en-US" sz="2000" dirty="0">
                <a:latin typeface="Gill Sans MT" panose="020B0502020104020203" pitchFamily="34" charset="0"/>
              </a:rPr>
              <a:t>the policy consistently applied to all graduates?</a:t>
            </a:r>
            <a:endParaRPr lang="en-US" spc="-1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5612" y="331246"/>
            <a:ext cx="9220200" cy="707886"/>
          </a:xfrm>
          <a:prstGeom prst="rect">
            <a:avLst/>
          </a:prstGeom>
        </p:spPr>
        <p:txBody>
          <a:bodyPr wrap="square">
            <a:spAutoFit/>
          </a:bodyPr>
          <a:lstStyle/>
          <a:p>
            <a:r>
              <a:rPr lang="en-US" sz="2000" b="1" dirty="0" smtClean="0">
                <a:latin typeface="Gill Sans MT" panose="020B0502020104020203" pitchFamily="34" charset="0"/>
              </a:rPr>
              <a:t>Justification for Employment Classification – </a:t>
            </a:r>
          </a:p>
          <a:p>
            <a:r>
              <a:rPr lang="en-US" sz="2000" b="1" dirty="0" smtClean="0">
                <a:solidFill>
                  <a:srgbClr val="0070C0"/>
                </a:solidFill>
                <a:latin typeface="Gill Sans MT" panose="020B0502020104020203" pitchFamily="34" charset="0"/>
              </a:rPr>
              <a:t>Appendix </a:t>
            </a:r>
            <a:r>
              <a:rPr lang="en-US" sz="2000" b="1" dirty="0">
                <a:solidFill>
                  <a:srgbClr val="0070C0"/>
                </a:solidFill>
                <a:latin typeface="Gill Sans MT" panose="020B0502020104020203" pitchFamily="34" charset="0"/>
              </a:rPr>
              <a:t>VII – Guidelines for Employment Classification</a:t>
            </a:r>
          </a:p>
        </p:txBody>
      </p:sp>
    </p:spTree>
    <p:extLst>
      <p:ext uri="{BB962C8B-B14F-4D97-AF65-F5344CB8AC3E}">
        <p14:creationId xmlns:p14="http://schemas.microsoft.com/office/powerpoint/2010/main" val="179959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466381" y="1752600"/>
            <a:ext cx="9994520" cy="3539430"/>
          </a:xfrm>
          <a:prstGeom prst="rect">
            <a:avLst/>
          </a:prstGeom>
        </p:spPr>
        <p:txBody>
          <a:bodyPr wrap="square">
            <a:spAutoFit/>
          </a:bodyPr>
          <a:lstStyle/>
          <a:p>
            <a:r>
              <a:rPr lang="en-US" sz="2400" b="1" dirty="0" smtClean="0">
                <a:solidFill>
                  <a:srgbClr val="0070C0"/>
                </a:solidFill>
                <a:latin typeface="Gill Sans MT" panose="020B0502020104020203" pitchFamily="34" charset="0"/>
              </a:rPr>
              <a:t>Regular Employment</a:t>
            </a:r>
          </a:p>
          <a:p>
            <a:r>
              <a:rPr lang="en-US" sz="2400" dirty="0" smtClean="0">
                <a:solidFill>
                  <a:srgbClr val="0070C0"/>
                </a:solidFill>
                <a:latin typeface="Gill Sans MT" panose="020B0502020104020203" pitchFamily="34" charset="0"/>
              </a:rPr>
              <a:t> I.    is </a:t>
            </a:r>
            <a:r>
              <a:rPr lang="en-US" sz="2400" u="sng" dirty="0">
                <a:solidFill>
                  <a:srgbClr val="0070C0"/>
                </a:solidFill>
                <a:latin typeface="Gill Sans MT" panose="020B0502020104020203" pitchFamily="34" charset="0"/>
              </a:rPr>
              <a:t>directly related </a:t>
            </a:r>
            <a:r>
              <a:rPr lang="en-US" sz="2400" dirty="0">
                <a:solidFill>
                  <a:srgbClr val="0070C0"/>
                </a:solidFill>
                <a:latin typeface="Gill Sans MT" panose="020B0502020104020203" pitchFamily="34" charset="0"/>
              </a:rPr>
              <a:t>to the program from which the individual </a:t>
            </a:r>
            <a:r>
              <a:rPr lang="en-US" sz="2400" dirty="0" smtClean="0">
                <a:solidFill>
                  <a:srgbClr val="0070C0"/>
                </a:solidFill>
                <a:latin typeface="Gill Sans MT" panose="020B0502020104020203" pitchFamily="34" charset="0"/>
              </a:rPr>
              <a:t>graduated</a:t>
            </a:r>
            <a:r>
              <a:rPr lang="en-US" sz="2400" dirty="0">
                <a:solidFill>
                  <a:srgbClr val="0070C0"/>
                </a:solidFill>
                <a:latin typeface="Gill Sans MT" panose="020B0502020104020203" pitchFamily="34" charset="0"/>
              </a:rPr>
              <a:t>; </a:t>
            </a:r>
            <a:endParaRPr lang="en-US" sz="2400" dirty="0">
              <a:solidFill>
                <a:srgbClr val="0070C0"/>
              </a:solidFill>
              <a:latin typeface="Gill Sans MT" panose="020B0502020104020203" pitchFamily="34" charset="0"/>
            </a:endParaRPr>
          </a:p>
          <a:p>
            <a:pPr marL="514350" indent="-514350">
              <a:buAutoNum type="romanUcPeriod" startAt="2"/>
            </a:pPr>
            <a:r>
              <a:rPr lang="en-US" sz="2400" dirty="0" smtClean="0">
                <a:solidFill>
                  <a:srgbClr val="0070C0"/>
                </a:solidFill>
                <a:latin typeface="Gill Sans MT" panose="020B0502020104020203" pitchFamily="34" charset="0"/>
              </a:rPr>
              <a:t>aligns </a:t>
            </a:r>
            <a:r>
              <a:rPr lang="en-US" sz="2400" dirty="0">
                <a:solidFill>
                  <a:srgbClr val="0070C0"/>
                </a:solidFill>
                <a:latin typeface="Gill Sans MT" panose="020B0502020104020203" pitchFamily="34" charset="0"/>
              </a:rPr>
              <a:t>with a majority of the educational and training objectives; and </a:t>
            </a:r>
            <a:endParaRPr lang="en-US" sz="2400" dirty="0" smtClean="0">
              <a:solidFill>
                <a:srgbClr val="0070C0"/>
              </a:solidFill>
              <a:latin typeface="Gill Sans MT" panose="020B0502020104020203" pitchFamily="34" charset="0"/>
            </a:endParaRPr>
          </a:p>
          <a:p>
            <a:pPr marL="514350" indent="-514350">
              <a:buAutoNum type="romanUcPeriod" startAt="2"/>
            </a:pPr>
            <a:r>
              <a:rPr lang="en-US" sz="2400" dirty="0" smtClean="0">
                <a:solidFill>
                  <a:srgbClr val="0070C0"/>
                </a:solidFill>
                <a:latin typeface="Gill Sans MT" panose="020B0502020104020203" pitchFamily="34" charset="0"/>
              </a:rPr>
              <a:t>is </a:t>
            </a:r>
            <a:r>
              <a:rPr lang="en-US" sz="2400" dirty="0">
                <a:solidFill>
                  <a:srgbClr val="0070C0"/>
                </a:solidFill>
                <a:latin typeface="Gill Sans MT" panose="020B0502020104020203" pitchFamily="34" charset="0"/>
              </a:rPr>
              <a:t>a paid position.</a:t>
            </a:r>
          </a:p>
          <a:p>
            <a:r>
              <a:rPr lang="en-US" sz="2400" b="1" dirty="0">
                <a:latin typeface="Gill Sans MT" panose="020B0502020104020203" pitchFamily="34" charset="0"/>
              </a:rPr>
              <a:t> </a:t>
            </a:r>
            <a:endParaRPr lang="en-US" sz="2400" b="1" dirty="0" smtClean="0">
              <a:latin typeface="Gill Sans MT" panose="020B0502020104020203" pitchFamily="34" charset="0"/>
            </a:endParaRPr>
          </a:p>
          <a:p>
            <a:r>
              <a:rPr lang="en-US" sz="2400" b="1" u="sng" spc="-10"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a:t>
            </a:r>
            <a:r>
              <a:rPr lang="en-US" sz="24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Item:</a:t>
            </a:r>
            <a:endParaRPr lang="en-US" sz="24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Does </a:t>
            </a:r>
            <a:r>
              <a:rPr lang="en-US" sz="2000" dirty="0">
                <a:latin typeface="Gill Sans MT" panose="020B0502020104020203" pitchFamily="34" charset="0"/>
              </a:rPr>
              <a:t>the documentation </a:t>
            </a:r>
            <a:r>
              <a:rPr lang="en-US" sz="2000" dirty="0" smtClean="0">
                <a:latin typeface="Gill Sans MT" panose="020B0502020104020203" pitchFamily="34" charset="0"/>
              </a:rPr>
              <a:t>reference </a:t>
            </a:r>
            <a:r>
              <a:rPr lang="en-US" sz="2000" dirty="0" smtClean="0">
                <a:latin typeface="Gill Sans MT" panose="020B0502020104020203" pitchFamily="34" charset="0"/>
              </a:rPr>
              <a:t>the </a:t>
            </a:r>
            <a:r>
              <a:rPr lang="en-US" sz="2000" dirty="0">
                <a:latin typeface="Gill Sans MT" panose="020B0502020104020203" pitchFamily="34" charset="0"/>
              </a:rPr>
              <a:t>skills </a:t>
            </a:r>
            <a:r>
              <a:rPr lang="en-US" sz="2000" dirty="0" smtClean="0">
                <a:latin typeface="Gill Sans MT" panose="020B0502020104020203" pitchFamily="34" charset="0"/>
              </a:rPr>
              <a:t>required for the position which match </a:t>
            </a:r>
            <a:r>
              <a:rPr lang="en-US" sz="2000" dirty="0">
                <a:latin typeface="Gill Sans MT" panose="020B0502020104020203" pitchFamily="34" charset="0"/>
              </a:rPr>
              <a:t>the educational and training </a:t>
            </a:r>
            <a:r>
              <a:rPr lang="en-US" sz="2000" dirty="0" smtClean="0">
                <a:latin typeface="Gill Sans MT" panose="020B0502020104020203" pitchFamily="34" charset="0"/>
              </a:rPr>
              <a:t>objectives of the program?</a:t>
            </a:r>
            <a:endParaRPr lang="en-US" sz="2000" dirty="0" smtClean="0">
              <a:latin typeface="Gill Sans MT" panose="020B0502020104020203" pitchFamily="34" charset="0"/>
            </a:endParaRPr>
          </a:p>
          <a:p>
            <a:pPr marL="800100" lvl="1" indent="-342900">
              <a:buFont typeface="Arial" panose="020B0604020202020204" pitchFamily="34" charset="0"/>
              <a:buChar char="•"/>
            </a:pP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Verifiable Record + Job Description </a:t>
            </a: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 </a:t>
            </a:r>
            <a:r>
              <a:rPr lang="en-US" sz="2000" spc="-10" dirty="0" smtClean="0">
                <a:latin typeface="Gill Sans MT" panose="020B0502020104020203" pitchFamily="34" charset="0"/>
                <a:ea typeface="Calibri" panose="020F0502020204030204" pitchFamily="34" charset="0"/>
                <a:cs typeface="Times New Roman" panose="02020603050405020304" pitchFamily="18" charset="0"/>
              </a:rPr>
              <a:t>Announcement</a:t>
            </a:r>
            <a:endParaRPr lang="en-US" sz="2000" spc="-10" dirty="0" smtClean="0">
              <a:latin typeface="Gill Sans MT" panose="020B0502020104020203" pitchFamily="34" charset="0"/>
              <a:ea typeface="Calibri" panose="020F0502020204030204" pitchFamily="34" charset="0"/>
              <a:cs typeface="Times New Roman" panose="02020603050405020304" pitchFamily="18" charset="0"/>
            </a:endParaRPr>
          </a:p>
          <a:p>
            <a:endParaRPr lang="en-US" sz="2000" spc="-1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5612" y="331246"/>
            <a:ext cx="9220200" cy="707886"/>
          </a:xfrm>
          <a:prstGeom prst="rect">
            <a:avLst/>
          </a:prstGeom>
        </p:spPr>
        <p:txBody>
          <a:bodyPr wrap="square">
            <a:spAutoFit/>
          </a:bodyPr>
          <a:lstStyle/>
          <a:p>
            <a:r>
              <a:rPr lang="en-US" sz="2000" b="1" dirty="0" smtClean="0">
                <a:latin typeface="Gill Sans MT" panose="020B0502020104020203" pitchFamily="34" charset="0"/>
              </a:rPr>
              <a:t>Justification for Employment Classification – </a:t>
            </a:r>
          </a:p>
          <a:p>
            <a:r>
              <a:rPr lang="en-US" sz="2000" b="1" dirty="0" smtClean="0">
                <a:solidFill>
                  <a:srgbClr val="0070C0"/>
                </a:solidFill>
                <a:latin typeface="Gill Sans MT" panose="020B0502020104020203" pitchFamily="34" charset="0"/>
              </a:rPr>
              <a:t>Appendix </a:t>
            </a:r>
            <a:r>
              <a:rPr lang="en-US" sz="2000" b="1" dirty="0">
                <a:solidFill>
                  <a:srgbClr val="0070C0"/>
                </a:solidFill>
                <a:latin typeface="Gill Sans MT" panose="020B0502020104020203" pitchFamily="34" charset="0"/>
              </a:rPr>
              <a:t>VII – Guidelines for Employment Classification</a:t>
            </a:r>
          </a:p>
        </p:txBody>
      </p:sp>
    </p:spTree>
    <p:extLst>
      <p:ext uri="{BB962C8B-B14F-4D97-AF65-F5344CB8AC3E}">
        <p14:creationId xmlns:p14="http://schemas.microsoft.com/office/powerpoint/2010/main" val="29408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9412" y="1447800"/>
            <a:ext cx="10363200" cy="5181600"/>
          </a:xfrm>
        </p:spPr>
        <p:txBody>
          <a:bodyPr>
            <a:normAutofit/>
          </a:bodyPr>
          <a:lstStyle/>
          <a:p>
            <a:r>
              <a:rPr lang="en-US" sz="2800" dirty="0" smtClean="0">
                <a:solidFill>
                  <a:schemeClr val="tx1"/>
                </a:solidFill>
                <a:latin typeface="Gill Sans MT" panose="020B0502020104020203" pitchFamily="34" charset="0"/>
              </a:rPr>
              <a:t>Foundational Thoughts</a:t>
            </a:r>
          </a:p>
          <a:p>
            <a:r>
              <a:rPr lang="en-US" sz="2800" dirty="0" smtClean="0">
                <a:solidFill>
                  <a:schemeClr val="tx1"/>
                </a:solidFill>
                <a:latin typeface="Gill Sans MT" panose="020B0502020104020203" pitchFamily="34" charset="0"/>
              </a:rPr>
              <a:t>Guidelines for Employment Classification:  </a:t>
            </a:r>
            <a:r>
              <a:rPr lang="en-US" sz="2800" dirty="0" smtClean="0">
                <a:solidFill>
                  <a:srgbClr val="0070C0"/>
                </a:solidFill>
                <a:latin typeface="Gill Sans MT" panose="020B0502020104020203" pitchFamily="34" charset="0"/>
              </a:rPr>
              <a:t>A Documentation Framework</a:t>
            </a:r>
          </a:p>
          <a:p>
            <a:r>
              <a:rPr lang="en-US" sz="2800" dirty="0" smtClean="0">
                <a:solidFill>
                  <a:schemeClr val="tx1"/>
                </a:solidFill>
                <a:latin typeface="Gill Sans MT" panose="020B0502020104020203" pitchFamily="34" charset="0"/>
              </a:rPr>
              <a:t>The Independent Verification Process</a:t>
            </a:r>
          </a:p>
          <a:p>
            <a:r>
              <a:rPr lang="en-US" sz="2800" dirty="0" smtClean="0">
                <a:solidFill>
                  <a:srgbClr val="0070C0"/>
                </a:solidFill>
                <a:latin typeface="Gill Sans MT" panose="020B0502020104020203" pitchFamily="34" charset="0"/>
              </a:rPr>
              <a:t>First </a:t>
            </a:r>
            <a:r>
              <a:rPr lang="en-US" sz="2800" dirty="0">
                <a:solidFill>
                  <a:srgbClr val="0070C0"/>
                </a:solidFill>
                <a:latin typeface="Gill Sans MT" panose="020B0502020104020203" pitchFamily="34" charset="0"/>
              </a:rPr>
              <a:t>Look:  </a:t>
            </a:r>
            <a:r>
              <a:rPr lang="en-US" sz="2800" dirty="0" smtClean="0">
                <a:solidFill>
                  <a:schemeClr val="tx1"/>
                </a:solidFill>
                <a:latin typeface="Gill Sans MT" panose="020B0502020104020203" pitchFamily="34" charset="0"/>
              </a:rPr>
              <a:t>Independent </a:t>
            </a:r>
            <a:r>
              <a:rPr lang="en-US" sz="2800" dirty="0">
                <a:solidFill>
                  <a:schemeClr val="tx1"/>
                </a:solidFill>
                <a:latin typeface="Gill Sans MT" panose="020B0502020104020203" pitchFamily="34" charset="0"/>
              </a:rPr>
              <a:t>Verification </a:t>
            </a:r>
            <a:r>
              <a:rPr lang="en-US" sz="2800" dirty="0" smtClean="0">
                <a:solidFill>
                  <a:schemeClr val="tx1"/>
                </a:solidFill>
                <a:latin typeface="Gill Sans MT" panose="020B0502020104020203" pitchFamily="34" charset="0"/>
              </a:rPr>
              <a:t>Results</a:t>
            </a:r>
          </a:p>
          <a:p>
            <a:r>
              <a:rPr lang="en-US" sz="2800" dirty="0" smtClean="0">
                <a:solidFill>
                  <a:schemeClr val="tx1"/>
                </a:solidFill>
                <a:latin typeface="Gill Sans MT" panose="020B0502020104020203" pitchFamily="34" charset="0"/>
              </a:rPr>
              <a:t>Best Practices:  </a:t>
            </a:r>
            <a:r>
              <a:rPr lang="en-US" sz="2800" dirty="0" smtClean="0">
                <a:solidFill>
                  <a:srgbClr val="0070C0"/>
                </a:solidFill>
                <a:latin typeface="Gill Sans MT" panose="020B0502020104020203" pitchFamily="34" charset="0"/>
              </a:rPr>
              <a:t>Lessons Learned</a:t>
            </a:r>
          </a:p>
          <a:p>
            <a:r>
              <a:rPr lang="en-US" sz="2800" dirty="0" smtClean="0">
                <a:solidFill>
                  <a:schemeClr val="tx1"/>
                </a:solidFill>
                <a:latin typeface="Gill Sans MT" panose="020B0502020104020203" pitchFamily="34" charset="0"/>
              </a:rPr>
              <a:t>Frequently Asked Questions</a:t>
            </a:r>
          </a:p>
          <a:p>
            <a:pPr marL="45720" indent="0" algn="ctr">
              <a:buNone/>
            </a:pPr>
            <a:endParaRPr lang="en-US" sz="2800" b="1" u="sng" dirty="0" smtClean="0">
              <a:solidFill>
                <a:schemeClr val="tx1"/>
              </a:solidFill>
              <a:latin typeface="Gill Sans MT" panose="020B0502020104020203" pitchFamily="34" charset="0"/>
            </a:endParaRPr>
          </a:p>
          <a:p>
            <a:pPr marL="45720" indent="0" algn="ctr">
              <a:buNone/>
            </a:pPr>
            <a:endParaRPr lang="en-US" sz="2800" b="1" u="sng" dirty="0" smtClean="0">
              <a:solidFill>
                <a:schemeClr val="tx1"/>
              </a:solidFill>
              <a:latin typeface="Gill Sans MT" panose="020B0502020104020203" pitchFamily="34" charset="0"/>
            </a:endParaRPr>
          </a:p>
          <a:p>
            <a:pPr marL="45720" indent="0" algn="ctr">
              <a:buNone/>
            </a:pPr>
            <a:endParaRPr lang="en-US" sz="2800" b="1" u="sng" dirty="0" smtClean="0">
              <a:solidFill>
                <a:schemeClr val="tx1"/>
              </a:solidFill>
              <a:latin typeface="Gill Sans MT" panose="020B0502020104020203" pitchFamily="34" charset="0"/>
            </a:endParaRPr>
          </a:p>
        </p:txBody>
      </p:sp>
      <p:sp>
        <p:nvSpPr>
          <p:cNvPr id="5" name="Rectangle 4"/>
          <p:cNvSpPr/>
          <p:nvPr/>
        </p:nvSpPr>
        <p:spPr>
          <a:xfrm>
            <a:off x="255474" y="228600"/>
            <a:ext cx="7406640" cy="646331"/>
          </a:xfrm>
          <a:prstGeom prst="rect">
            <a:avLst/>
          </a:prstGeom>
        </p:spPr>
        <p:txBody>
          <a:bodyPr wrap="square">
            <a:spAutoFit/>
          </a:bodyPr>
          <a:lstStyle/>
          <a:p>
            <a:r>
              <a:rPr lang="en-US" sz="3600" b="1" dirty="0" smtClean="0">
                <a:solidFill>
                  <a:srgbClr val="0070C0"/>
                </a:solidFill>
                <a:latin typeface="Gill Sans MT" panose="020B0502020104020203" pitchFamily="34" charset="0"/>
              </a:rPr>
              <a:t>Webinar Agenda</a:t>
            </a:r>
            <a:endParaRPr lang="en-US" sz="36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141978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227012" y="1524000"/>
            <a:ext cx="9994520" cy="4708981"/>
          </a:xfrm>
          <a:prstGeom prst="rect">
            <a:avLst/>
          </a:prstGeom>
        </p:spPr>
        <p:txBody>
          <a:bodyPr wrap="square">
            <a:spAutoFit/>
          </a:bodyPr>
          <a:lstStyle/>
          <a:p>
            <a:r>
              <a:rPr lang="en-US" sz="2000" b="1" u="sng" dirty="0">
                <a:solidFill>
                  <a:srgbClr val="0070C0"/>
                </a:solidFill>
                <a:latin typeface="Gill Sans MT" panose="020B0502020104020203" pitchFamily="34" charset="0"/>
              </a:rPr>
              <a:t>Self-Employment</a:t>
            </a:r>
            <a:endParaRPr lang="en-US" sz="2000" dirty="0">
              <a:solidFill>
                <a:srgbClr val="0070C0"/>
              </a:solidFill>
              <a:latin typeface="Gill Sans MT" panose="020B0502020104020203" pitchFamily="34" charset="0"/>
            </a:endParaRPr>
          </a:p>
          <a:p>
            <a:r>
              <a:rPr lang="en-US" sz="2000" b="1" dirty="0">
                <a:solidFill>
                  <a:srgbClr val="0070C0"/>
                </a:solidFill>
                <a:latin typeface="Gill Sans MT" panose="020B0502020104020203" pitchFamily="34" charset="0"/>
              </a:rPr>
              <a:t>The school secures written documentation from the self-employed graduate verifying that the employment is valid including, at a minimum, a statement signed by the graduate which includes the following:</a:t>
            </a:r>
            <a:endParaRPr lang="en-US" sz="2000" dirty="0">
              <a:solidFill>
                <a:srgbClr val="0070C0"/>
              </a:solidFill>
              <a:latin typeface="Gill Sans MT" panose="020B0502020104020203" pitchFamily="34" charset="0"/>
            </a:endParaRPr>
          </a:p>
          <a:p>
            <a:pPr marL="342900" lvl="0" indent="-342900">
              <a:buFont typeface="Arial" panose="020B0604020202020204" pitchFamily="34" charset="0"/>
              <a:buChar char="•"/>
            </a:pPr>
            <a:r>
              <a:rPr lang="en-US" sz="2000" dirty="0">
                <a:solidFill>
                  <a:srgbClr val="0070C0"/>
                </a:solidFill>
                <a:latin typeface="Gill Sans MT" panose="020B0502020104020203" pitchFamily="34" charset="0"/>
              </a:rPr>
              <a:t>The graduate’s name and contact information;</a:t>
            </a:r>
          </a:p>
          <a:p>
            <a:pPr marL="342900" lvl="0" indent="-342900">
              <a:buFont typeface="Arial" panose="020B0604020202020204" pitchFamily="34" charset="0"/>
              <a:buChar char="•"/>
            </a:pPr>
            <a:r>
              <a:rPr lang="en-US" sz="2000" dirty="0">
                <a:solidFill>
                  <a:srgbClr val="0070C0"/>
                </a:solidFill>
                <a:latin typeface="Gill Sans MT" panose="020B0502020104020203" pitchFamily="34" charset="0"/>
              </a:rPr>
              <a:t>An attestation that the self-employment is aligned with the individual’s employment goals, is vocational, and is based on and related to the education and training received;</a:t>
            </a:r>
          </a:p>
          <a:p>
            <a:pPr marL="342900" lvl="0" indent="-342900">
              <a:buFont typeface="Arial" panose="020B0604020202020204" pitchFamily="34" charset="0"/>
              <a:buChar char="•"/>
            </a:pPr>
            <a:r>
              <a:rPr lang="en-US" sz="2000" dirty="0">
                <a:solidFill>
                  <a:srgbClr val="0070C0"/>
                </a:solidFill>
                <a:latin typeface="Gill Sans MT" panose="020B0502020104020203" pitchFamily="34" charset="0"/>
              </a:rPr>
              <a:t>An attestation that the graduate is earning training-related income; and</a:t>
            </a:r>
          </a:p>
          <a:p>
            <a:pPr marL="342900" lvl="0" indent="-342900">
              <a:buFont typeface="Arial" panose="020B0604020202020204" pitchFamily="34" charset="0"/>
              <a:buChar char="•"/>
            </a:pPr>
            <a:r>
              <a:rPr lang="en-US" sz="2000" dirty="0">
                <a:solidFill>
                  <a:srgbClr val="0070C0"/>
                </a:solidFill>
                <a:latin typeface="Gill Sans MT" panose="020B0502020104020203" pitchFamily="34" charset="0"/>
              </a:rPr>
              <a:t>In cases where a licensure is required for employment, an attestation that such licensure has been achieved.</a:t>
            </a:r>
          </a:p>
          <a:p>
            <a:endParaRPr lang="en-US" sz="20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endParaRPr>
          </a:p>
          <a:p>
            <a:r>
              <a:rPr lang="en-US" sz="20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Items:</a:t>
            </a:r>
            <a:endParaRPr lang="en-US" sz="2000" dirty="0">
              <a:solidFill>
                <a:srgbClr val="C00000"/>
              </a:solidFill>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Does </a:t>
            </a:r>
            <a:r>
              <a:rPr lang="en-US" sz="2000" dirty="0">
                <a:latin typeface="Gill Sans MT" panose="020B0502020104020203" pitchFamily="34" charset="0"/>
              </a:rPr>
              <a:t>the self-employment statement or form include all areas as required? </a:t>
            </a:r>
            <a:endParaRPr lang="en-US" sz="20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Is </a:t>
            </a:r>
            <a:r>
              <a:rPr lang="en-US" sz="2000" dirty="0">
                <a:latin typeface="Gill Sans MT" panose="020B0502020104020203" pitchFamily="34" charset="0"/>
              </a:rPr>
              <a:t>the license </a:t>
            </a:r>
            <a:r>
              <a:rPr lang="en-US" sz="2000" dirty="0" smtClean="0">
                <a:latin typeface="Gill Sans MT" panose="020B0502020104020203" pitchFamily="34" charset="0"/>
              </a:rPr>
              <a:t>current/active</a:t>
            </a:r>
            <a:r>
              <a:rPr lang="en-US" sz="2000" dirty="0">
                <a:latin typeface="Gill Sans MT" panose="020B0502020104020203" pitchFamily="34" charset="0"/>
              </a:rPr>
              <a:t>? </a:t>
            </a:r>
            <a:endParaRPr lang="en-US" sz="20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Did </a:t>
            </a:r>
            <a:r>
              <a:rPr lang="en-US" sz="2000" dirty="0">
                <a:latin typeface="Gill Sans MT" panose="020B0502020104020203" pitchFamily="34" charset="0"/>
              </a:rPr>
              <a:t>the student take the exam but not yet receive a result?</a:t>
            </a:r>
            <a:endParaRPr lang="en-US" spc="-1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5612" y="331246"/>
            <a:ext cx="9220200" cy="707886"/>
          </a:xfrm>
          <a:prstGeom prst="rect">
            <a:avLst/>
          </a:prstGeom>
        </p:spPr>
        <p:txBody>
          <a:bodyPr wrap="square">
            <a:spAutoFit/>
          </a:bodyPr>
          <a:lstStyle/>
          <a:p>
            <a:r>
              <a:rPr lang="en-US" sz="2000" b="1" dirty="0" smtClean="0">
                <a:latin typeface="Gill Sans MT" panose="020B0502020104020203" pitchFamily="34" charset="0"/>
              </a:rPr>
              <a:t>Justification for Employment Classification – </a:t>
            </a:r>
          </a:p>
          <a:p>
            <a:r>
              <a:rPr lang="en-US" sz="2000" b="1" dirty="0" smtClean="0">
                <a:solidFill>
                  <a:srgbClr val="0070C0"/>
                </a:solidFill>
                <a:latin typeface="Gill Sans MT" panose="020B0502020104020203" pitchFamily="34" charset="0"/>
              </a:rPr>
              <a:t>Appendix </a:t>
            </a:r>
            <a:r>
              <a:rPr lang="en-US" sz="2000" b="1" dirty="0">
                <a:solidFill>
                  <a:srgbClr val="0070C0"/>
                </a:solidFill>
                <a:latin typeface="Gill Sans MT" panose="020B0502020104020203" pitchFamily="34" charset="0"/>
              </a:rPr>
              <a:t>VII – Guidelines for Employment Classification</a:t>
            </a:r>
          </a:p>
        </p:txBody>
      </p:sp>
    </p:spTree>
    <p:extLst>
      <p:ext uri="{BB962C8B-B14F-4D97-AF65-F5344CB8AC3E}">
        <p14:creationId xmlns:p14="http://schemas.microsoft.com/office/powerpoint/2010/main" val="174945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endParaRPr lang="en-US" sz="2300" dirty="0">
              <a:latin typeface="High Tower Text" panose="02040502050506030303" pitchFamily="18" charset="0"/>
            </a:endParaRPr>
          </a:p>
        </p:txBody>
      </p:sp>
      <p:sp>
        <p:nvSpPr>
          <p:cNvPr id="6" name="Rectangle 5"/>
          <p:cNvSpPr/>
          <p:nvPr/>
        </p:nvSpPr>
        <p:spPr>
          <a:xfrm>
            <a:off x="445438" y="1239641"/>
            <a:ext cx="9994520" cy="5016758"/>
          </a:xfrm>
          <a:prstGeom prst="rect">
            <a:avLst/>
          </a:prstGeom>
        </p:spPr>
        <p:txBody>
          <a:bodyPr wrap="square">
            <a:spAutoFit/>
          </a:bodyPr>
          <a:lstStyle/>
          <a:p>
            <a:r>
              <a:rPr lang="en-US" sz="2000" b="1" u="sng" dirty="0">
                <a:solidFill>
                  <a:srgbClr val="0070C0"/>
                </a:solidFill>
                <a:latin typeface="Gill Sans MT" panose="020B0502020104020203" pitchFamily="34" charset="0"/>
              </a:rPr>
              <a:t>Career Advancement</a:t>
            </a:r>
            <a:endParaRPr lang="en-US" sz="2000" dirty="0">
              <a:solidFill>
                <a:srgbClr val="0070C0"/>
              </a:solidFill>
              <a:latin typeface="Gill Sans MT" panose="020B0502020104020203" pitchFamily="34" charset="0"/>
            </a:endParaRPr>
          </a:p>
          <a:p>
            <a:r>
              <a:rPr lang="en-US" sz="2000" b="1" dirty="0">
                <a:solidFill>
                  <a:srgbClr val="0070C0"/>
                </a:solidFill>
                <a:latin typeface="Gill Sans MT" panose="020B0502020104020203" pitchFamily="34" charset="0"/>
              </a:rPr>
              <a:t>Students that are already employed at the time of </a:t>
            </a:r>
            <a:r>
              <a:rPr lang="en-US" sz="2000" b="1" dirty="0" smtClean="0">
                <a:solidFill>
                  <a:srgbClr val="0070C0"/>
                </a:solidFill>
                <a:latin typeface="Gill Sans MT" panose="020B0502020104020203" pitchFamily="34" charset="0"/>
              </a:rPr>
              <a:t>graduation </a:t>
            </a:r>
            <a:r>
              <a:rPr lang="en-US" sz="2000" b="1" dirty="0">
                <a:solidFill>
                  <a:srgbClr val="0070C0"/>
                </a:solidFill>
                <a:latin typeface="Gill Sans MT" panose="020B0502020104020203" pitchFamily="34" charset="0"/>
              </a:rPr>
              <a:t>can be considered employed when completing the program of study as follows:</a:t>
            </a:r>
            <a:endParaRPr lang="en-US" sz="2000" dirty="0">
              <a:solidFill>
                <a:srgbClr val="0070C0"/>
              </a:solidFill>
              <a:latin typeface="Gill Sans MT" panose="020B0502020104020203" pitchFamily="34" charset="0"/>
            </a:endParaRPr>
          </a:p>
          <a:p>
            <a:r>
              <a:rPr lang="en-US" sz="2000" b="1" dirty="0">
                <a:latin typeface="Gill Sans MT" panose="020B0502020104020203" pitchFamily="34" charset="0"/>
              </a:rPr>
              <a:t> </a:t>
            </a:r>
            <a:endParaRPr lang="en-US" sz="2000" dirty="0">
              <a:latin typeface="Gill Sans MT" panose="020B0502020104020203" pitchFamily="34" charset="0"/>
            </a:endParaRPr>
          </a:p>
          <a:p>
            <a:r>
              <a:rPr lang="en-US" sz="2000" dirty="0" smtClean="0">
                <a:latin typeface="Gill Sans MT" panose="020B0502020104020203" pitchFamily="34" charset="0"/>
              </a:rPr>
              <a:t>The </a:t>
            </a:r>
            <a:r>
              <a:rPr lang="en-US" sz="2000" dirty="0">
                <a:latin typeface="Gill Sans MT" panose="020B0502020104020203" pitchFamily="34" charset="0"/>
              </a:rPr>
              <a:t>school shows with written documentation from the employer or the graduate that the training allowed the graduate to </a:t>
            </a:r>
            <a:r>
              <a:rPr lang="en-US" sz="2000" u="sng" dirty="0">
                <a:latin typeface="Gill Sans MT" panose="020B0502020104020203" pitchFamily="34" charset="0"/>
              </a:rPr>
              <a:t>maintain the employment position </a:t>
            </a:r>
            <a:r>
              <a:rPr lang="en-US" sz="2000" dirty="0">
                <a:latin typeface="Gill Sans MT" panose="020B0502020104020203" pitchFamily="34" charset="0"/>
              </a:rPr>
              <a:t>due to the training provided by the school; or</a:t>
            </a:r>
          </a:p>
          <a:p>
            <a:r>
              <a:rPr lang="en-US" sz="2000" dirty="0">
                <a:latin typeface="Gill Sans MT" panose="020B0502020104020203" pitchFamily="34" charset="0"/>
              </a:rPr>
              <a:t> </a:t>
            </a:r>
          </a:p>
          <a:p>
            <a:r>
              <a:rPr lang="en-US" sz="2000" dirty="0" smtClean="0">
                <a:latin typeface="Gill Sans MT" panose="020B0502020104020203" pitchFamily="34" charset="0"/>
              </a:rPr>
              <a:t>The </a:t>
            </a:r>
            <a:r>
              <a:rPr lang="en-US" sz="2000" dirty="0">
                <a:latin typeface="Gill Sans MT" panose="020B0502020104020203" pitchFamily="34" charset="0"/>
              </a:rPr>
              <a:t>school shows with written documentation from the employer or the graduate that the training supported the graduate’s ability to be </a:t>
            </a:r>
            <a:r>
              <a:rPr lang="en-US" sz="2000" u="sng" dirty="0">
                <a:latin typeface="Gill Sans MT" panose="020B0502020104020203" pitchFamily="34" charset="0"/>
              </a:rPr>
              <a:t>eligible or qualified for advancement </a:t>
            </a:r>
            <a:r>
              <a:rPr lang="en-US" sz="2000" dirty="0">
                <a:latin typeface="Gill Sans MT" panose="020B0502020104020203" pitchFamily="34" charset="0"/>
              </a:rPr>
              <a:t>due to the training provided by the school.</a:t>
            </a:r>
          </a:p>
          <a:p>
            <a:r>
              <a:rPr lang="en-US" sz="2000" dirty="0">
                <a:latin typeface="Gill Sans MT" panose="020B0502020104020203" pitchFamily="34" charset="0"/>
              </a:rPr>
              <a:t> </a:t>
            </a:r>
            <a:endParaRPr lang="en-US" sz="2000" dirty="0" smtClean="0">
              <a:latin typeface="Gill Sans MT" panose="020B0502020104020203" pitchFamily="34" charset="0"/>
            </a:endParaRPr>
          </a:p>
          <a:p>
            <a:r>
              <a:rPr lang="en-US" sz="2000" b="1" u="sng" spc="-10" dirty="0" smtClean="0">
                <a:solidFill>
                  <a:srgbClr val="C00000"/>
                </a:solidFill>
                <a:latin typeface="Gill Sans MT" panose="020B0502020104020203" pitchFamily="34" charset="0"/>
                <a:ea typeface="Calibri" panose="020F0502020204030204" pitchFamily="34" charset="0"/>
                <a:cs typeface="Times New Roman" panose="02020603050405020304" pitchFamily="18" charset="0"/>
              </a:rPr>
              <a:t>Action Items:</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Is the hire date prior to the graduation date? </a:t>
            </a:r>
            <a:endParaRPr lang="en-US" sz="2000" dirty="0" smtClean="0">
              <a:latin typeface="Gill Sans MT" panose="020B0502020104020203" pitchFamily="34" charset="0"/>
            </a:endParaRPr>
          </a:p>
          <a:p>
            <a:pPr marL="800100" lvl="1" indent="-342900">
              <a:buFont typeface="Arial" panose="020B0604020202020204" pitchFamily="34" charset="0"/>
              <a:buChar char="•"/>
            </a:pPr>
            <a:r>
              <a:rPr lang="en-US" sz="2000" dirty="0" smtClean="0">
                <a:latin typeface="Gill Sans MT" panose="020B0502020104020203" pitchFamily="34" charset="0"/>
              </a:rPr>
              <a:t>If </a:t>
            </a:r>
            <a:r>
              <a:rPr lang="en-US" sz="2000" dirty="0">
                <a:latin typeface="Gill Sans MT" panose="020B0502020104020203" pitchFamily="34" charset="0"/>
              </a:rPr>
              <a:t>so, did the school provide Career Advancement documentation</a:t>
            </a:r>
            <a:r>
              <a:rPr lang="en-US" sz="2000" b="1" dirty="0">
                <a:latin typeface="Gill Sans MT" panose="020B0502020104020203" pitchFamily="34" charset="0"/>
              </a:rPr>
              <a:t>?</a:t>
            </a:r>
          </a:p>
          <a:p>
            <a:r>
              <a:rPr lang="en-US" sz="2000" b="1" dirty="0">
                <a:latin typeface="Gill Sans MT" panose="020B0502020104020203" pitchFamily="34" charset="0"/>
              </a:rPr>
              <a:t> </a:t>
            </a:r>
            <a:endParaRPr lang="en-US" spc="-1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5612" y="331246"/>
            <a:ext cx="9220200" cy="707886"/>
          </a:xfrm>
          <a:prstGeom prst="rect">
            <a:avLst/>
          </a:prstGeom>
        </p:spPr>
        <p:txBody>
          <a:bodyPr wrap="square">
            <a:spAutoFit/>
          </a:bodyPr>
          <a:lstStyle/>
          <a:p>
            <a:r>
              <a:rPr lang="en-US" sz="2000" b="1" dirty="0" smtClean="0">
                <a:latin typeface="Gill Sans MT" panose="020B0502020104020203" pitchFamily="34" charset="0"/>
              </a:rPr>
              <a:t>Justification for Employment Classification – </a:t>
            </a:r>
          </a:p>
          <a:p>
            <a:r>
              <a:rPr lang="en-US" sz="2000" b="1" dirty="0" smtClean="0">
                <a:solidFill>
                  <a:srgbClr val="0070C0"/>
                </a:solidFill>
                <a:latin typeface="Gill Sans MT" panose="020B0502020104020203" pitchFamily="34" charset="0"/>
              </a:rPr>
              <a:t>Appendix </a:t>
            </a:r>
            <a:r>
              <a:rPr lang="en-US" sz="2000" b="1" dirty="0">
                <a:solidFill>
                  <a:srgbClr val="0070C0"/>
                </a:solidFill>
                <a:latin typeface="Gill Sans MT" panose="020B0502020104020203" pitchFamily="34" charset="0"/>
              </a:rPr>
              <a:t>VII – Guidelines for Employment Classification</a:t>
            </a:r>
          </a:p>
        </p:txBody>
      </p:sp>
    </p:spTree>
    <p:extLst>
      <p:ext uri="{BB962C8B-B14F-4D97-AF65-F5344CB8AC3E}">
        <p14:creationId xmlns:p14="http://schemas.microsoft.com/office/powerpoint/2010/main" val="80019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612" y="1905000"/>
            <a:ext cx="6092825" cy="1569660"/>
          </a:xfrm>
          <a:prstGeom prst="rect">
            <a:avLst/>
          </a:prstGeom>
        </p:spPr>
        <p:txBody>
          <a:bodyPr>
            <a:spAutoFit/>
          </a:bodyPr>
          <a:lstStyle/>
          <a:p>
            <a:r>
              <a:rPr lang="en-US" sz="3200" dirty="0" smtClean="0">
                <a:latin typeface="Gill Sans MT" pitchFamily="34" charset="0"/>
              </a:rPr>
              <a:t>Independent Third-Party Verification of Employment:</a:t>
            </a:r>
          </a:p>
          <a:p>
            <a:r>
              <a:rPr lang="en-US" sz="3200" dirty="0" smtClean="0">
                <a:solidFill>
                  <a:srgbClr val="0070C0"/>
                </a:solidFill>
                <a:latin typeface="Gill Sans MT" pitchFamily="34" charset="0"/>
              </a:rPr>
              <a:t>The Process</a:t>
            </a:r>
          </a:p>
        </p:txBody>
      </p:sp>
    </p:spTree>
    <p:extLst>
      <p:ext uri="{BB962C8B-B14F-4D97-AF65-F5344CB8AC3E}">
        <p14:creationId xmlns:p14="http://schemas.microsoft.com/office/powerpoint/2010/main" val="969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2057400"/>
            <a:ext cx="6092825" cy="1569660"/>
          </a:xfrm>
          <a:prstGeom prst="rect">
            <a:avLst/>
          </a:prstGeom>
        </p:spPr>
        <p:txBody>
          <a:bodyPr>
            <a:spAutoFit/>
          </a:bodyPr>
          <a:lstStyle/>
          <a:p>
            <a:pPr algn="ctr"/>
            <a:r>
              <a:rPr lang="en-US" sz="2400" dirty="0" smtClean="0">
                <a:latin typeface="Gill Sans MT" pitchFamily="34" charset="0"/>
              </a:rPr>
              <a:t>Be Sure to visit the Resources / Independent Verification Section of </a:t>
            </a:r>
            <a:r>
              <a:rPr lang="en-US" sz="2400" dirty="0" smtClean="0">
                <a:latin typeface="Gill Sans MT" pitchFamily="34" charset="0"/>
                <a:hlinkClick r:id="rId2"/>
              </a:rPr>
              <a:t>www.accsc.org</a:t>
            </a:r>
            <a:r>
              <a:rPr lang="en-US" sz="2400" dirty="0" smtClean="0">
                <a:latin typeface="Gill Sans MT" pitchFamily="34" charset="0"/>
              </a:rPr>
              <a:t> for more information on </a:t>
            </a:r>
            <a:r>
              <a:rPr lang="en-US" sz="2400" dirty="0" smtClean="0">
                <a:latin typeface="Gill Sans MT" pitchFamily="34" charset="0"/>
                <a:hlinkClick r:id="rId3"/>
              </a:rPr>
              <a:t>The </a:t>
            </a:r>
            <a:r>
              <a:rPr lang="en-US" sz="2400" dirty="0">
                <a:latin typeface="Gill Sans MT" pitchFamily="34" charset="0"/>
                <a:hlinkClick r:id="rId3"/>
              </a:rPr>
              <a:t>Independent Third-Party Verification of Employment </a:t>
            </a:r>
            <a:r>
              <a:rPr lang="en-US" sz="2400" dirty="0" smtClean="0">
                <a:latin typeface="Gill Sans MT" pitchFamily="34" charset="0"/>
                <a:hlinkClick r:id="rId3"/>
              </a:rPr>
              <a:t>Process</a:t>
            </a:r>
            <a:endParaRPr lang="en-US" sz="2400" dirty="0" smtClean="0">
              <a:latin typeface="Gill Sans MT" pitchFamily="34" charset="0"/>
            </a:endParaRPr>
          </a:p>
        </p:txBody>
      </p:sp>
    </p:spTree>
    <p:extLst>
      <p:ext uri="{BB962C8B-B14F-4D97-AF65-F5344CB8AC3E}">
        <p14:creationId xmlns:p14="http://schemas.microsoft.com/office/powerpoint/2010/main" val="20208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8600" y="1613595"/>
            <a:ext cx="10437812" cy="4876800"/>
          </a:xfrm>
          <a:prstGeom prst="rect">
            <a:avLst/>
          </a:prstGeom>
          <a:noFill/>
          <a:ln w="12700">
            <a:noFill/>
            <a:miter lim="800000"/>
            <a:headEnd/>
            <a:tailEnd/>
          </a:ln>
        </p:spPr>
        <p:txBody>
          <a:bodyPr lIns="90488" tIns="44450" rIns="90488" bIns="44450"/>
          <a:lstStyle/>
          <a:p>
            <a:pPr marL="285750" lvl="0" indent="-285750">
              <a:buFont typeface="Arial" panose="020B0604020202020204" pitchFamily="34" charset="0"/>
              <a:buChar char="•"/>
            </a:pPr>
            <a:r>
              <a:rPr lang="en-US" sz="2400" dirty="0" smtClean="0">
                <a:latin typeface="Gill Sans MT" panose="020B0502020104020203" pitchFamily="34" charset="0"/>
              </a:rPr>
              <a:t>The </a:t>
            </a:r>
            <a:r>
              <a:rPr lang="en-US" sz="2400" dirty="0">
                <a:latin typeface="Gill Sans MT" panose="020B0502020104020203" pitchFamily="34" charset="0"/>
              </a:rPr>
              <a:t>auditor </a:t>
            </a:r>
            <a:r>
              <a:rPr lang="en-US" sz="2400" dirty="0" smtClean="0">
                <a:latin typeface="Gill Sans MT" panose="020B0502020104020203" pitchFamily="34" charset="0"/>
              </a:rPr>
              <a:t>does not </a:t>
            </a:r>
            <a:r>
              <a:rPr lang="en-US" sz="2400" dirty="0">
                <a:latin typeface="Gill Sans MT" panose="020B0502020104020203" pitchFamily="34" charset="0"/>
              </a:rPr>
              <a:t>go through any type of approval process with ACCSC prior to the </a:t>
            </a:r>
            <a:r>
              <a:rPr lang="en-US" sz="2400" dirty="0" smtClean="0">
                <a:latin typeface="Gill Sans MT" panose="020B0502020104020203" pitchFamily="34" charset="0"/>
              </a:rPr>
              <a:t>project</a:t>
            </a:r>
            <a:endParaRPr lang="en-US" sz="2400" dirty="0">
              <a:latin typeface="Gill Sans MT" panose="020B0502020104020203" pitchFamily="34" charset="0"/>
            </a:endParaRPr>
          </a:p>
          <a:p>
            <a:pPr marL="742950" lvl="1" indent="-285750">
              <a:buFont typeface="Arial" panose="020B0604020202020204" pitchFamily="34" charset="0"/>
              <a:buChar char="•"/>
            </a:pPr>
            <a:r>
              <a:rPr lang="en-US" sz="2400" dirty="0" smtClean="0">
                <a:latin typeface="Gill Sans MT" panose="020B0502020104020203" pitchFamily="34" charset="0"/>
              </a:rPr>
              <a:t>To date 21 different third-parties have submitted an independent audit.</a:t>
            </a:r>
            <a:endParaRPr lang="en-US" sz="2400" dirty="0" smtClean="0">
              <a:latin typeface="Gill Sans MT" panose="020B0502020104020203" pitchFamily="34" charset="0"/>
            </a:endParaRPr>
          </a:p>
          <a:p>
            <a:pPr marL="285750" lvl="0" indent="-285750">
              <a:buFont typeface="Arial" panose="020B0604020202020204" pitchFamily="34" charset="0"/>
              <a:buChar char="•"/>
            </a:pPr>
            <a:endParaRPr lang="en-US" sz="1200" dirty="0" smtClean="0">
              <a:latin typeface="Gill Sans MT" panose="020B0502020104020203" pitchFamily="34" charset="0"/>
            </a:endParaRPr>
          </a:p>
          <a:p>
            <a:pPr marL="285750" lvl="0" indent="-285750">
              <a:buFont typeface="Arial" panose="020B0604020202020204" pitchFamily="34" charset="0"/>
              <a:buChar char="•"/>
            </a:pPr>
            <a:r>
              <a:rPr lang="en-US" sz="2400" dirty="0" smtClean="0">
                <a:latin typeface="Gill Sans MT" panose="020B0502020104020203" pitchFamily="34" charset="0"/>
              </a:rPr>
              <a:t>The auditor is required </a:t>
            </a:r>
            <a:r>
              <a:rPr lang="en-US" sz="2400" dirty="0">
                <a:latin typeface="Gill Sans MT" panose="020B0502020104020203" pitchFamily="34" charset="0"/>
              </a:rPr>
              <a:t>to attest to the following to verify its independence and third‐party nature:  </a:t>
            </a:r>
            <a:endParaRPr lang="en-US" sz="2400" dirty="0" smtClean="0">
              <a:latin typeface="Gill Sans MT" panose="020B0502020104020203" pitchFamily="34" charset="0"/>
            </a:endParaRPr>
          </a:p>
          <a:p>
            <a:pPr marL="285750" lvl="0" indent="-285750">
              <a:buFont typeface="Arial" panose="020B0604020202020204" pitchFamily="34" charset="0"/>
              <a:buChar char="•"/>
            </a:pPr>
            <a:endParaRPr lang="en-US" sz="24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Not affiliated with the school</a:t>
            </a:r>
          </a:p>
          <a:p>
            <a:pPr marL="285750" lvl="0" indent="-285750">
              <a:buFont typeface="Arial" panose="020B0604020202020204" pitchFamily="34" charset="0"/>
              <a:buChar char="•"/>
            </a:pPr>
            <a:endParaRPr lang="en-US" sz="12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Does not provide any other service to the school</a:t>
            </a:r>
          </a:p>
          <a:p>
            <a:pPr marL="1200150" lvl="2" indent="-285750">
              <a:buFont typeface="Arial" panose="020B0604020202020204" pitchFamily="34" charset="0"/>
              <a:buChar char="•"/>
            </a:pPr>
            <a:r>
              <a:rPr lang="en-US" sz="2000" dirty="0" smtClean="0">
                <a:solidFill>
                  <a:srgbClr val="0070C0"/>
                </a:solidFill>
                <a:latin typeface="Gill Sans MT" panose="020B0502020104020203" pitchFamily="34" charset="0"/>
              </a:rPr>
              <a:t>Exception:  Certified Public Accountant</a:t>
            </a:r>
          </a:p>
          <a:p>
            <a:pPr marL="742950" lvl="1" indent="-285750">
              <a:buFont typeface="Arial" panose="020B0604020202020204" pitchFamily="34" charset="0"/>
              <a:buChar char="•"/>
            </a:pPr>
            <a:endParaRPr lang="en-US" sz="11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The auditor must verify employment data in a manner independent from the school</a:t>
            </a:r>
          </a:p>
          <a:p>
            <a:pPr marL="285750" indent="-285750">
              <a:buFont typeface="Arial" panose="020B0604020202020204" pitchFamily="34" charset="0"/>
              <a:buChar char="•"/>
            </a:pPr>
            <a:endParaRPr lang="en-US" sz="1050" dirty="0">
              <a:latin typeface="Gill Sans MT" panose="020B0502020104020203" pitchFamily="34" charset="0"/>
            </a:endParaRPr>
          </a:p>
          <a:p>
            <a:pPr marL="285750" indent="-285750">
              <a:buFont typeface="Arial" panose="020B0604020202020204" pitchFamily="34" charset="0"/>
              <a:buChar char="•"/>
            </a:pPr>
            <a:endParaRPr lang="en-US" sz="1400" dirty="0" smtClean="0">
              <a:latin typeface="Gill Sans MT" panose="020B0502020104020203" pitchFamily="34" charset="0"/>
            </a:endParaRPr>
          </a:p>
          <a:p>
            <a:pPr marL="285750" indent="-285750">
              <a:buFont typeface="Arial" panose="020B0604020202020204" pitchFamily="34" charset="0"/>
              <a:buChar char="•"/>
            </a:pPr>
            <a:endParaRPr lang="en-US" sz="1400" dirty="0" smtClean="0">
              <a:latin typeface="Gill Sans MT" panose="020B0502020104020203" pitchFamily="34" charset="0"/>
            </a:endParaRPr>
          </a:p>
        </p:txBody>
      </p:sp>
      <p:sp>
        <p:nvSpPr>
          <p:cNvPr id="3" name="Rectangle 2"/>
          <p:cNvSpPr/>
          <p:nvPr/>
        </p:nvSpPr>
        <p:spPr>
          <a:xfrm>
            <a:off x="228600" y="228600"/>
            <a:ext cx="7406640" cy="1384995"/>
          </a:xfrm>
          <a:prstGeom prst="rect">
            <a:avLst/>
          </a:prstGeom>
        </p:spPr>
        <p:txBody>
          <a:bodyPr wrap="square">
            <a:spAutoFit/>
          </a:bodyPr>
          <a:lstStyle/>
          <a:p>
            <a:r>
              <a:rPr lang="en-US" sz="2800" dirty="0">
                <a:solidFill>
                  <a:srgbClr val="0C5CAB"/>
                </a:solidFill>
                <a:latin typeface="Gill Sans MT" pitchFamily="34" charset="0"/>
              </a:rPr>
              <a:t>Independent Third-Party Verification of </a:t>
            </a:r>
            <a:r>
              <a:rPr lang="en-US" sz="2800" dirty="0" smtClean="0">
                <a:solidFill>
                  <a:srgbClr val="0C5CAB"/>
                </a:solidFill>
                <a:latin typeface="Gill Sans MT" pitchFamily="34" charset="0"/>
              </a:rPr>
              <a:t>Employment Process:  </a:t>
            </a:r>
            <a:r>
              <a:rPr lang="en-US" sz="2800" dirty="0" smtClean="0">
                <a:latin typeface="Gill Sans MT" pitchFamily="34" charset="0"/>
              </a:rPr>
              <a:t>Selecting a Third-Party</a:t>
            </a:r>
          </a:p>
          <a:p>
            <a:endParaRPr lang="en-US" sz="2800" dirty="0">
              <a:latin typeface="Century Gothic" pitchFamily="34" charset="0"/>
            </a:endParaRPr>
          </a:p>
        </p:txBody>
      </p:sp>
    </p:spTree>
    <p:extLst>
      <p:ext uri="{BB962C8B-B14F-4D97-AF65-F5344CB8AC3E}">
        <p14:creationId xmlns:p14="http://schemas.microsoft.com/office/powerpoint/2010/main" val="26228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7788" y="1609476"/>
            <a:ext cx="10437812" cy="4876800"/>
          </a:xfrm>
          <a:prstGeom prst="rect">
            <a:avLst/>
          </a:prstGeom>
          <a:noFill/>
          <a:ln w="12700">
            <a:noFill/>
            <a:miter lim="800000"/>
            <a:headEnd/>
            <a:tailEnd/>
          </a:ln>
        </p:spPr>
        <p:txBody>
          <a:bodyPr lIns="90488" tIns="44450" rIns="90488" bIns="44450"/>
          <a:lstStyle/>
          <a:p>
            <a:pPr marL="285750" indent="-285750">
              <a:buFont typeface="Arial" panose="020B0604020202020204" pitchFamily="34" charset="0"/>
              <a:buChar char="•"/>
            </a:pPr>
            <a:endParaRPr lang="en-US" sz="1200" dirty="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The auditor must select a minimum of a 50% sample of employed graduates from each program offered</a:t>
            </a:r>
          </a:p>
          <a:p>
            <a:pPr marL="742950" lvl="1" indent="-285750">
              <a:buFont typeface="Arial" panose="020B0604020202020204" pitchFamily="34" charset="0"/>
              <a:buChar char="•"/>
            </a:pPr>
            <a:endParaRPr lang="en-US" sz="11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The auditor must secure </a:t>
            </a:r>
            <a:r>
              <a:rPr lang="en-US" sz="2000" u="sng" dirty="0" smtClean="0">
                <a:latin typeface="Gill Sans MT" panose="020B0502020104020203" pitchFamily="34" charset="0"/>
              </a:rPr>
              <a:t>written or verbal verification </a:t>
            </a:r>
            <a:r>
              <a:rPr lang="en-US" sz="2000" dirty="0" smtClean="0">
                <a:latin typeface="Gill Sans MT" panose="020B0502020104020203" pitchFamily="34" charset="0"/>
              </a:rPr>
              <a:t>from the graduate or employer</a:t>
            </a:r>
          </a:p>
          <a:p>
            <a:pPr marL="1200150" lvl="2" indent="-285750">
              <a:buFont typeface="Arial" panose="020B0604020202020204" pitchFamily="34" charset="0"/>
              <a:buChar char="•"/>
            </a:pPr>
            <a:r>
              <a:rPr lang="en-US" sz="2000" dirty="0" smtClean="0">
                <a:solidFill>
                  <a:srgbClr val="0070C0"/>
                </a:solidFill>
                <a:latin typeface="Gill Sans MT" panose="020B0502020104020203" pitchFamily="34" charset="0"/>
              </a:rPr>
              <a:t>Not just an audit of “back-up” documentation</a:t>
            </a:r>
          </a:p>
          <a:p>
            <a:pPr marL="1200150" lvl="2" indent="-285750">
              <a:buFont typeface="Arial" panose="020B0604020202020204" pitchFamily="34" charset="0"/>
              <a:buChar char="•"/>
            </a:pPr>
            <a:endParaRPr lang="en-US" sz="11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The auditor must provide a summary of results and a description of the methodology used</a:t>
            </a:r>
          </a:p>
          <a:p>
            <a:pPr marL="742950" lvl="1" indent="-285750">
              <a:buFont typeface="Arial" panose="020B0604020202020204" pitchFamily="34" charset="0"/>
              <a:buChar char="•"/>
            </a:pPr>
            <a:endParaRPr lang="en-US" sz="11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The auditor must sign a signed certification attesting to the accuracy of the findings and the auditor’s independence </a:t>
            </a:r>
            <a:endParaRPr lang="en-US" sz="2000" dirty="0">
              <a:latin typeface="Gill Sans MT" panose="020B0502020104020203" pitchFamily="34" charset="0"/>
            </a:endParaRPr>
          </a:p>
          <a:p>
            <a:pPr marL="285750" indent="-285750">
              <a:buFont typeface="Arial" panose="020B0604020202020204" pitchFamily="34" charset="0"/>
              <a:buChar char="•"/>
            </a:pPr>
            <a:endParaRPr lang="en-US" sz="1400" dirty="0" smtClean="0">
              <a:latin typeface="Gill Sans MT" panose="020B0502020104020203" pitchFamily="34" charset="0"/>
            </a:endParaRPr>
          </a:p>
          <a:p>
            <a:pPr marL="285750" indent="-285750">
              <a:buFont typeface="Arial" panose="020B0604020202020204" pitchFamily="34" charset="0"/>
              <a:buChar char="•"/>
            </a:pPr>
            <a:endParaRPr lang="en-US" sz="1400" dirty="0" smtClean="0">
              <a:latin typeface="Gill Sans MT" panose="020B0502020104020203" pitchFamily="34" charset="0"/>
            </a:endParaRPr>
          </a:p>
        </p:txBody>
      </p:sp>
      <p:sp>
        <p:nvSpPr>
          <p:cNvPr id="3" name="Rectangle 2"/>
          <p:cNvSpPr/>
          <p:nvPr/>
        </p:nvSpPr>
        <p:spPr>
          <a:xfrm>
            <a:off x="228600" y="228600"/>
            <a:ext cx="7406640" cy="1384995"/>
          </a:xfrm>
          <a:prstGeom prst="rect">
            <a:avLst/>
          </a:prstGeom>
        </p:spPr>
        <p:txBody>
          <a:bodyPr wrap="square">
            <a:spAutoFit/>
          </a:bodyPr>
          <a:lstStyle/>
          <a:p>
            <a:r>
              <a:rPr lang="en-US" sz="2800" dirty="0">
                <a:solidFill>
                  <a:srgbClr val="0C5CAB"/>
                </a:solidFill>
                <a:latin typeface="Gill Sans MT" pitchFamily="34" charset="0"/>
              </a:rPr>
              <a:t>Independent Third-Party Verification of </a:t>
            </a:r>
            <a:r>
              <a:rPr lang="en-US" sz="2800" dirty="0" smtClean="0">
                <a:solidFill>
                  <a:srgbClr val="0C5CAB"/>
                </a:solidFill>
                <a:latin typeface="Gill Sans MT" pitchFamily="34" charset="0"/>
              </a:rPr>
              <a:t>Employment Process:  </a:t>
            </a:r>
            <a:r>
              <a:rPr lang="en-US" sz="2800" dirty="0" smtClean="0">
                <a:latin typeface="Gill Sans MT" pitchFamily="34" charset="0"/>
              </a:rPr>
              <a:t>Selecting a Third-Party</a:t>
            </a:r>
          </a:p>
          <a:p>
            <a:endParaRPr lang="en-US" sz="2800" dirty="0">
              <a:latin typeface="Century Gothic" pitchFamily="34" charset="0"/>
            </a:endParaRPr>
          </a:p>
        </p:txBody>
      </p:sp>
    </p:spTree>
    <p:extLst>
      <p:ext uri="{BB962C8B-B14F-4D97-AF65-F5344CB8AC3E}">
        <p14:creationId xmlns:p14="http://schemas.microsoft.com/office/powerpoint/2010/main" val="10384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4612" y="1613595"/>
            <a:ext cx="10437812" cy="4876800"/>
          </a:xfrm>
          <a:prstGeom prst="rect">
            <a:avLst/>
          </a:prstGeom>
          <a:noFill/>
          <a:ln w="12700">
            <a:noFill/>
            <a:miter lim="800000"/>
            <a:headEnd/>
            <a:tailEnd/>
          </a:ln>
        </p:spPr>
        <p:txBody>
          <a:bodyPr lIns="90488" tIns="44450" rIns="90488" bIns="44450"/>
          <a:lstStyle/>
          <a:p>
            <a:pPr marL="285750" lvl="0" indent="-285750">
              <a:buFont typeface="Arial" panose="020B0604020202020204" pitchFamily="34" charset="0"/>
              <a:buChar char="•"/>
            </a:pPr>
            <a:r>
              <a:rPr lang="en-US" sz="2000" dirty="0" smtClean="0">
                <a:latin typeface="Gill Sans MT" panose="020B0502020104020203" pitchFamily="34" charset="0"/>
              </a:rPr>
              <a:t>The </a:t>
            </a:r>
            <a:r>
              <a:rPr lang="en-US" sz="2000" dirty="0">
                <a:latin typeface="Gill Sans MT" panose="020B0502020104020203" pitchFamily="34" charset="0"/>
              </a:rPr>
              <a:t>school must engage an independent third-party to verify the employment data in the Graduation and Employment (“G&amp;E”) Chart(s) submitted in </a:t>
            </a:r>
            <a:r>
              <a:rPr lang="en-US" sz="2000" i="1" dirty="0">
                <a:latin typeface="Gill Sans MT" panose="020B0502020104020203" pitchFamily="34" charset="0"/>
              </a:rPr>
              <a:t>t</a:t>
            </a:r>
            <a:r>
              <a:rPr lang="en-US" sz="2000" dirty="0">
                <a:latin typeface="Gill Sans MT" panose="020B0502020104020203" pitchFamily="34" charset="0"/>
              </a:rPr>
              <a:t>he most recently submitted Annual Report at the time of the due date of the SER</a:t>
            </a:r>
            <a:r>
              <a:rPr lang="en-US" sz="2000" dirty="0" smtClean="0">
                <a:latin typeface="Gill Sans MT" panose="020B0502020104020203" pitchFamily="34" charset="0"/>
              </a:rPr>
              <a:t>.</a:t>
            </a:r>
          </a:p>
          <a:p>
            <a:pPr marL="742950" lvl="1" indent="-285750">
              <a:buFont typeface="Arial" panose="020B0604020202020204" pitchFamily="34" charset="0"/>
              <a:buChar char="•"/>
            </a:pPr>
            <a:r>
              <a:rPr lang="en-US" sz="2000" dirty="0" smtClean="0">
                <a:latin typeface="Gill Sans MT" panose="020B0502020104020203" pitchFamily="34" charset="0"/>
              </a:rPr>
              <a:t>2015 ACCSC Annual Report</a:t>
            </a:r>
          </a:p>
          <a:p>
            <a:pPr marL="742950" lvl="1" indent="-285750">
              <a:buFont typeface="Arial" panose="020B0604020202020204" pitchFamily="34" charset="0"/>
              <a:buChar char="•"/>
            </a:pPr>
            <a:endParaRPr lang="en-US" sz="2000" dirty="0" smtClean="0">
              <a:latin typeface="Gill Sans MT" panose="020B0502020104020203" pitchFamily="34" charset="0"/>
            </a:endParaRPr>
          </a:p>
          <a:p>
            <a:pPr marL="285750" lvl="0" indent="-285750">
              <a:buFont typeface="Arial" panose="020B0604020202020204" pitchFamily="34" charset="0"/>
              <a:buChar char="•"/>
            </a:pPr>
            <a:r>
              <a:rPr lang="en-US" sz="2000" dirty="0" smtClean="0">
                <a:latin typeface="Gill Sans MT" panose="020B0502020104020203" pitchFamily="34" charset="0"/>
              </a:rPr>
              <a:t>The </a:t>
            </a:r>
            <a:r>
              <a:rPr lang="en-US" sz="2000" dirty="0">
                <a:latin typeface="Gill Sans MT" panose="020B0502020104020203" pitchFamily="34" charset="0"/>
              </a:rPr>
              <a:t>independent third-party must select </a:t>
            </a:r>
            <a:r>
              <a:rPr lang="en-US" sz="2000" b="1" u="sng" dirty="0">
                <a:solidFill>
                  <a:srgbClr val="0070C0"/>
                </a:solidFill>
                <a:latin typeface="Gill Sans MT" panose="020B0502020104020203" pitchFamily="34" charset="0"/>
              </a:rPr>
              <a:t>minimally a 50% sample of employed graduates </a:t>
            </a:r>
            <a:r>
              <a:rPr lang="en-US" sz="2000" dirty="0">
                <a:latin typeface="Gill Sans MT" panose="020B0502020104020203" pitchFamily="34" charset="0"/>
              </a:rPr>
              <a:t>(classified as “Graduates - Employed in the Field”) </a:t>
            </a:r>
            <a:r>
              <a:rPr lang="en-US" sz="2000" dirty="0" smtClean="0">
                <a:latin typeface="Gill Sans MT" panose="020B0502020104020203" pitchFamily="34" charset="0"/>
              </a:rPr>
              <a:t>and report </a:t>
            </a:r>
            <a:r>
              <a:rPr lang="en-US" sz="2000" dirty="0">
                <a:latin typeface="Gill Sans MT" panose="020B0502020104020203" pitchFamily="34" charset="0"/>
              </a:rPr>
              <a:t>the results from that sample. </a:t>
            </a:r>
            <a:endParaRPr lang="en-US" sz="2000" dirty="0" smtClean="0">
              <a:latin typeface="Gill Sans MT" panose="020B0502020104020203" pitchFamily="34" charset="0"/>
            </a:endParaRPr>
          </a:p>
          <a:p>
            <a:pPr marL="742950" lvl="1" indent="-285750">
              <a:buFont typeface="Arial" panose="020B0604020202020204" pitchFamily="34" charset="0"/>
              <a:buChar char="•"/>
            </a:pPr>
            <a:r>
              <a:rPr lang="en-US" sz="2000" dirty="0" smtClean="0">
                <a:latin typeface="Gill Sans MT" panose="020B0502020104020203" pitchFamily="34" charset="0"/>
              </a:rPr>
              <a:t>50% sample from each Graduation and Employment Chart filed in the ACCSC Annual Report.</a:t>
            </a:r>
          </a:p>
          <a:p>
            <a:pPr marL="1200150" lvl="2" indent="-285750">
              <a:buFont typeface="Arial" panose="020B0604020202020204" pitchFamily="34" charset="0"/>
              <a:buChar char="•"/>
            </a:pPr>
            <a:r>
              <a:rPr lang="en-US" sz="2000" dirty="0" smtClean="0">
                <a:latin typeface="Gill Sans MT" panose="020B0502020104020203" pitchFamily="34" charset="0"/>
              </a:rPr>
              <a:t>Program by Program</a:t>
            </a:r>
            <a:endParaRPr lang="en-US" sz="2000" dirty="0" smtClean="0">
              <a:latin typeface="Gill Sans MT" panose="020B0502020104020203" pitchFamily="34" charset="0"/>
            </a:endParaRPr>
          </a:p>
          <a:p>
            <a:pPr lvl="0"/>
            <a:endParaRPr lang="en-US" sz="2000" dirty="0">
              <a:latin typeface="Gill Sans MT" panose="020B0502020104020203" pitchFamily="34" charset="0"/>
            </a:endParaRPr>
          </a:p>
          <a:p>
            <a:pPr marL="285750" indent="-285750">
              <a:buFont typeface="Arial" panose="020B0604020202020204" pitchFamily="34" charset="0"/>
              <a:buChar char="•"/>
            </a:pPr>
            <a:r>
              <a:rPr lang="en-US" sz="2000" dirty="0">
                <a:latin typeface="Gill Sans MT" panose="020B0502020104020203" pitchFamily="34" charset="0"/>
              </a:rPr>
              <a:t>Once the 50% sample has been selected by the independent third-party, for the purposes of this application, the independent third-party </a:t>
            </a:r>
            <a:r>
              <a:rPr lang="en-US" sz="2000" u="sng" dirty="0">
                <a:latin typeface="Gill Sans MT" panose="020B0502020104020203" pitchFamily="34" charset="0"/>
              </a:rPr>
              <a:t>may not alter </a:t>
            </a:r>
            <a:r>
              <a:rPr lang="en-US" sz="2000" dirty="0">
                <a:latin typeface="Gill Sans MT" panose="020B0502020104020203" pitchFamily="34" charset="0"/>
              </a:rPr>
              <a:t>the sample in an effort to get better results. </a:t>
            </a:r>
            <a:endParaRPr lang="en-US" sz="2000" dirty="0" smtClean="0">
              <a:latin typeface="Gill Sans MT" panose="020B0502020104020203" pitchFamily="34" charset="0"/>
            </a:endParaRPr>
          </a:p>
          <a:p>
            <a:pPr marL="628650" lvl="1" indent="-171450">
              <a:buFont typeface="Arial" panose="020B0604020202020204" pitchFamily="34" charset="0"/>
              <a:buChar char="•"/>
            </a:pPr>
            <a:endParaRPr lang="en-US" sz="1400" dirty="0">
              <a:latin typeface="Gill Sans MT" panose="020B0502020104020203" pitchFamily="34" charset="0"/>
            </a:endParaRPr>
          </a:p>
        </p:txBody>
      </p:sp>
      <p:sp>
        <p:nvSpPr>
          <p:cNvPr id="3" name="Rectangle 2"/>
          <p:cNvSpPr/>
          <p:nvPr/>
        </p:nvSpPr>
        <p:spPr>
          <a:xfrm>
            <a:off x="228600" y="228600"/>
            <a:ext cx="7406640" cy="1384995"/>
          </a:xfrm>
          <a:prstGeom prst="rect">
            <a:avLst/>
          </a:prstGeom>
        </p:spPr>
        <p:txBody>
          <a:bodyPr wrap="square">
            <a:spAutoFit/>
          </a:bodyPr>
          <a:lstStyle/>
          <a:p>
            <a:r>
              <a:rPr lang="en-US" sz="2800" dirty="0">
                <a:solidFill>
                  <a:srgbClr val="0C5CAB"/>
                </a:solidFill>
                <a:latin typeface="Gill Sans MT" pitchFamily="34" charset="0"/>
              </a:rPr>
              <a:t>Independent Third-Party Verification of </a:t>
            </a:r>
            <a:r>
              <a:rPr lang="en-US" sz="2800" dirty="0" smtClean="0">
                <a:solidFill>
                  <a:srgbClr val="0C5CAB"/>
                </a:solidFill>
                <a:latin typeface="Gill Sans MT" pitchFamily="34" charset="0"/>
              </a:rPr>
              <a:t>Employment Process</a:t>
            </a:r>
          </a:p>
          <a:p>
            <a:endParaRPr lang="en-US" sz="2800" dirty="0">
              <a:latin typeface="Century Gothic" pitchFamily="34" charset="0"/>
            </a:endParaRPr>
          </a:p>
        </p:txBody>
      </p:sp>
    </p:spTree>
    <p:extLst>
      <p:ext uri="{BB962C8B-B14F-4D97-AF65-F5344CB8AC3E}">
        <p14:creationId xmlns:p14="http://schemas.microsoft.com/office/powerpoint/2010/main" val="323116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7406640" cy="1261884"/>
          </a:xfrm>
          <a:prstGeom prst="rect">
            <a:avLst/>
          </a:prstGeom>
        </p:spPr>
        <p:txBody>
          <a:bodyPr wrap="square">
            <a:spAutoFit/>
          </a:bodyPr>
          <a:lstStyle/>
          <a:p>
            <a:r>
              <a:rPr lang="en-US" sz="2400" dirty="0">
                <a:solidFill>
                  <a:srgbClr val="0070C0"/>
                </a:solidFill>
                <a:latin typeface="Gill Sans MT" pitchFamily="34" charset="0"/>
              </a:rPr>
              <a:t>Independent Third-Party Verification of </a:t>
            </a:r>
            <a:r>
              <a:rPr lang="en-US" sz="2400" dirty="0" smtClean="0">
                <a:solidFill>
                  <a:srgbClr val="0070C0"/>
                </a:solidFill>
                <a:latin typeface="Gill Sans MT" pitchFamily="34" charset="0"/>
              </a:rPr>
              <a:t>Employment Process</a:t>
            </a:r>
          </a:p>
          <a:p>
            <a:endParaRPr lang="en-US" sz="2800" dirty="0">
              <a:latin typeface="Century Gothic" pitchFamily="34" charset="0"/>
            </a:endParaRPr>
          </a:p>
        </p:txBody>
      </p:sp>
      <p:sp>
        <p:nvSpPr>
          <p:cNvPr id="4" name="Rectangle 6"/>
          <p:cNvSpPr>
            <a:spLocks noChangeArrowheads="1"/>
          </p:cNvSpPr>
          <p:nvPr/>
        </p:nvSpPr>
        <p:spPr bwMode="auto">
          <a:xfrm>
            <a:off x="379412" y="1478678"/>
            <a:ext cx="10287000" cy="4876800"/>
          </a:xfrm>
          <a:prstGeom prst="rect">
            <a:avLst/>
          </a:prstGeom>
          <a:noFill/>
          <a:ln w="12700">
            <a:noFill/>
            <a:miter lim="800000"/>
            <a:headEnd/>
            <a:tailEnd/>
          </a:ln>
        </p:spPr>
        <p:txBody>
          <a:bodyPr lIns="90488" tIns="44450" rIns="90488" bIns="44450"/>
          <a:lstStyle/>
          <a:p>
            <a:r>
              <a:rPr lang="en-US" sz="2000" dirty="0" smtClean="0">
                <a:latin typeface="Gill Sans MT" panose="020B0502020104020203" pitchFamily="34" charset="0"/>
              </a:rPr>
              <a:t>The report must include a </a:t>
            </a:r>
            <a:r>
              <a:rPr lang="en-US" sz="2000" dirty="0">
                <a:latin typeface="Gill Sans MT" panose="020B0502020104020203" pitchFamily="34" charset="0"/>
              </a:rPr>
              <a:t>summary of results </a:t>
            </a:r>
            <a:r>
              <a:rPr lang="en-US" sz="2000" b="1" u="sng" dirty="0">
                <a:solidFill>
                  <a:srgbClr val="0070C0"/>
                </a:solidFill>
                <a:latin typeface="Gill Sans MT" panose="020B0502020104020203" pitchFamily="34" charset="0"/>
              </a:rPr>
              <a:t>for each G&amp;E Chart</a:t>
            </a:r>
            <a:r>
              <a:rPr lang="en-US" sz="2000" b="1" dirty="0">
                <a:solidFill>
                  <a:srgbClr val="0070C0"/>
                </a:solidFill>
                <a:latin typeface="Gill Sans MT" panose="020B0502020104020203" pitchFamily="34" charset="0"/>
              </a:rPr>
              <a:t> </a:t>
            </a:r>
            <a:r>
              <a:rPr lang="en-US" sz="2000" dirty="0">
                <a:latin typeface="Gill Sans MT" panose="020B0502020104020203" pitchFamily="34" charset="0"/>
              </a:rPr>
              <a:t>that includes </a:t>
            </a:r>
            <a:r>
              <a:rPr lang="en-US" sz="2000" dirty="0" smtClean="0">
                <a:latin typeface="Gill Sans MT" panose="020B0502020104020203" pitchFamily="34" charset="0"/>
              </a:rPr>
              <a:t>the following </a:t>
            </a:r>
            <a:r>
              <a:rPr lang="en-US" sz="2000" dirty="0">
                <a:latin typeface="Gill Sans MT" panose="020B0502020104020203" pitchFamily="34" charset="0"/>
              </a:rPr>
              <a:t>(at a minimum): </a:t>
            </a:r>
          </a:p>
          <a:p>
            <a:endParaRPr lang="en-US" sz="2000" dirty="0">
              <a:latin typeface="Gill Sans MT" panose="020B0502020104020203" pitchFamily="34" charset="0"/>
            </a:endParaRPr>
          </a:p>
          <a:p>
            <a:r>
              <a:rPr lang="en-US" sz="2000" dirty="0" smtClean="0">
                <a:latin typeface="Gill Sans MT" panose="020B0502020104020203" pitchFamily="34" charset="0"/>
              </a:rPr>
              <a:t>a.     The </a:t>
            </a:r>
            <a:r>
              <a:rPr lang="en-US" sz="2000" b="1" u="sng" dirty="0">
                <a:solidFill>
                  <a:srgbClr val="0070C0"/>
                </a:solidFill>
                <a:latin typeface="Gill Sans MT" panose="020B0502020104020203" pitchFamily="34" charset="0"/>
              </a:rPr>
              <a:t>total number of students </a:t>
            </a:r>
            <a:r>
              <a:rPr lang="en-US" sz="2000" dirty="0">
                <a:latin typeface="Gill Sans MT" panose="020B0502020104020203" pitchFamily="34" charset="0"/>
              </a:rPr>
              <a:t>in the sample; and</a:t>
            </a:r>
          </a:p>
          <a:p>
            <a:pPr marL="457200" indent="-457200">
              <a:buAutoNum type="alphaLcPeriod" startAt="2"/>
            </a:pPr>
            <a:r>
              <a:rPr lang="en-US" sz="2000" dirty="0" smtClean="0">
                <a:latin typeface="Gill Sans MT" panose="020B0502020104020203" pitchFamily="34" charset="0"/>
              </a:rPr>
              <a:t>The </a:t>
            </a:r>
            <a:r>
              <a:rPr lang="en-US" sz="2000" b="1" u="sng" dirty="0">
                <a:solidFill>
                  <a:srgbClr val="0070C0"/>
                </a:solidFill>
                <a:latin typeface="Gill Sans MT" panose="020B0502020104020203" pitchFamily="34" charset="0"/>
              </a:rPr>
              <a:t>number of students</a:t>
            </a:r>
            <a:r>
              <a:rPr lang="en-US" sz="2000" b="1" dirty="0">
                <a:solidFill>
                  <a:srgbClr val="0070C0"/>
                </a:solidFill>
                <a:latin typeface="Gill Sans MT" panose="020B0502020104020203" pitchFamily="34" charset="0"/>
              </a:rPr>
              <a:t> </a:t>
            </a:r>
            <a:r>
              <a:rPr lang="en-US" sz="2000" dirty="0">
                <a:latin typeface="Gill Sans MT" panose="020B0502020104020203" pitchFamily="34" charset="0"/>
              </a:rPr>
              <a:t>in each of the categories below and the </a:t>
            </a:r>
            <a:r>
              <a:rPr lang="en-US" sz="2000" b="1" u="sng" dirty="0">
                <a:solidFill>
                  <a:srgbClr val="0070C0"/>
                </a:solidFill>
                <a:latin typeface="Gill Sans MT" panose="020B0502020104020203" pitchFamily="34" charset="0"/>
              </a:rPr>
              <a:t>percentage</a:t>
            </a:r>
            <a:r>
              <a:rPr lang="en-US" sz="2000" dirty="0">
                <a:latin typeface="Gill Sans MT" panose="020B0502020104020203" pitchFamily="34" charset="0"/>
              </a:rPr>
              <a:t> in each category</a:t>
            </a:r>
            <a:r>
              <a:rPr lang="en-US" sz="2000" dirty="0" smtClean="0">
                <a:latin typeface="Gill Sans MT" panose="020B0502020104020203" pitchFamily="34" charset="0"/>
              </a:rPr>
              <a:t>:</a:t>
            </a:r>
          </a:p>
          <a:p>
            <a:pPr marL="457200" indent="-457200">
              <a:buFont typeface="Arial" panose="020B0604020202020204" pitchFamily="34" charset="0"/>
              <a:buChar char="•"/>
            </a:pPr>
            <a:endParaRPr lang="en-US" sz="2000" dirty="0">
              <a:latin typeface="Gill Sans MT" panose="020B0502020104020203" pitchFamily="34" charset="0"/>
            </a:endParaRPr>
          </a:p>
          <a:p>
            <a:pPr marL="342900" lvl="0" indent="-342900">
              <a:buFont typeface="Arial" panose="020B0604020202020204" pitchFamily="34" charset="0"/>
              <a:buChar char="•"/>
            </a:pPr>
            <a:r>
              <a:rPr lang="en-US" sz="2000" b="1" dirty="0">
                <a:solidFill>
                  <a:srgbClr val="0C5CAB"/>
                </a:solidFill>
                <a:latin typeface="Gill Sans MT" panose="020B0502020104020203" pitchFamily="34" charset="0"/>
              </a:rPr>
              <a:t>Verified as Correct</a:t>
            </a:r>
            <a:r>
              <a:rPr lang="en-US" sz="2000" dirty="0">
                <a:solidFill>
                  <a:srgbClr val="0C5CAB"/>
                </a:solidFill>
                <a:latin typeface="Gill Sans MT" panose="020B0502020104020203" pitchFamily="34" charset="0"/>
              </a:rPr>
              <a:t> </a:t>
            </a:r>
            <a:r>
              <a:rPr lang="en-US" sz="2000" dirty="0">
                <a:latin typeface="Gill Sans MT" panose="020B0502020104020203" pitchFamily="34" charset="0"/>
              </a:rPr>
              <a:t>(graduate’s employment is verified as listed in the school’s record);</a:t>
            </a:r>
          </a:p>
          <a:p>
            <a:pPr marL="342900" lvl="0" indent="-342900">
              <a:buFont typeface="Arial" panose="020B0604020202020204" pitchFamily="34" charset="0"/>
              <a:buChar char="•"/>
            </a:pPr>
            <a:r>
              <a:rPr lang="en-US" sz="2000" b="1" dirty="0">
                <a:solidFill>
                  <a:srgbClr val="0C5CAB"/>
                </a:solidFill>
                <a:latin typeface="Gill Sans MT" panose="020B0502020104020203" pitchFamily="34" charset="0"/>
              </a:rPr>
              <a:t>Not verified</a:t>
            </a:r>
            <a:r>
              <a:rPr lang="en-US" sz="2000" dirty="0">
                <a:latin typeface="Gill Sans MT" panose="020B0502020104020203" pitchFamily="34" charset="0"/>
              </a:rPr>
              <a:t> (unable to verify after all attempts);</a:t>
            </a:r>
          </a:p>
          <a:p>
            <a:pPr marL="342900" lvl="0" indent="-342900">
              <a:buFont typeface="Arial" panose="020B0604020202020204" pitchFamily="34" charset="0"/>
              <a:buChar char="•"/>
            </a:pPr>
            <a:r>
              <a:rPr lang="en-US" sz="2000" b="1" dirty="0">
                <a:solidFill>
                  <a:srgbClr val="0C5CAB"/>
                </a:solidFill>
                <a:latin typeface="Gill Sans MT" panose="020B0502020104020203" pitchFamily="34" charset="0"/>
              </a:rPr>
              <a:t>Verified as Not Correct</a:t>
            </a:r>
            <a:r>
              <a:rPr lang="en-US" sz="2000" dirty="0">
                <a:solidFill>
                  <a:srgbClr val="0C5CAB"/>
                </a:solidFill>
                <a:latin typeface="Gill Sans MT" panose="020B0502020104020203" pitchFamily="34" charset="0"/>
              </a:rPr>
              <a:t> </a:t>
            </a:r>
            <a:r>
              <a:rPr lang="en-US" sz="2000" dirty="0">
                <a:latin typeface="Gill Sans MT" panose="020B0502020104020203" pitchFamily="34" charset="0"/>
              </a:rPr>
              <a:t>(e.g., graduate not found in employer records, position is unpaid/externship, other discrepancies); and</a:t>
            </a:r>
          </a:p>
          <a:p>
            <a:pPr marL="342900" lvl="0" indent="-342900">
              <a:buFont typeface="Arial" panose="020B0604020202020204" pitchFamily="34" charset="0"/>
              <a:buChar char="•"/>
            </a:pPr>
            <a:r>
              <a:rPr lang="en-US" sz="2000" b="1" dirty="0">
                <a:solidFill>
                  <a:srgbClr val="0C5CAB"/>
                </a:solidFill>
                <a:latin typeface="Gill Sans MT" panose="020B0502020104020203" pitchFamily="34" charset="0"/>
              </a:rPr>
              <a:t>Verified but Different </a:t>
            </a:r>
            <a:r>
              <a:rPr lang="en-US" sz="2000" dirty="0">
                <a:latin typeface="Gill Sans MT" panose="020B0502020104020203" pitchFamily="34" charset="0"/>
              </a:rPr>
              <a:t>(e.g., different start date, job title, employer, etc.).</a:t>
            </a:r>
          </a:p>
          <a:p>
            <a:r>
              <a:rPr lang="en-US" sz="2000" dirty="0">
                <a:latin typeface="Gill Sans MT" panose="020B0502020104020203" pitchFamily="34" charset="0"/>
              </a:rPr>
              <a:t/>
            </a:r>
            <a:br>
              <a:rPr lang="en-US" sz="2000" dirty="0">
                <a:latin typeface="Gill Sans MT" panose="020B0502020104020203" pitchFamily="34" charset="0"/>
              </a:rPr>
            </a:br>
            <a:r>
              <a:rPr lang="en-US" sz="2000" dirty="0" smtClean="0">
                <a:latin typeface="Gill Sans MT" panose="020B0502020104020203" pitchFamily="34" charset="0"/>
              </a:rPr>
              <a:t>Any </a:t>
            </a:r>
            <a:r>
              <a:rPr lang="en-US" sz="2000" dirty="0">
                <a:latin typeface="Gill Sans MT" panose="020B0502020104020203" pitchFamily="34" charset="0"/>
              </a:rPr>
              <a:t>additional information or response the school deems appropriate regarding the above results.</a:t>
            </a:r>
          </a:p>
          <a:p>
            <a:r>
              <a:rPr lang="en-US" sz="2300" dirty="0">
                <a:latin typeface="Gill Sans MT" panose="020B0502020104020203" pitchFamily="34" charset="0"/>
              </a:rPr>
              <a:t> </a:t>
            </a:r>
          </a:p>
          <a:p>
            <a:pPr marL="628650" lvl="1" indent="-171450">
              <a:buFont typeface="Arial" panose="020B0604020202020204" pitchFamily="34" charset="0"/>
              <a:buChar char="•"/>
            </a:pPr>
            <a:endParaRPr lang="en-US" sz="2300" dirty="0">
              <a:latin typeface="Gill Sans MT" panose="020B0502020104020203" pitchFamily="34" charset="0"/>
            </a:endParaRPr>
          </a:p>
        </p:txBody>
      </p:sp>
    </p:spTree>
    <p:extLst>
      <p:ext uri="{BB962C8B-B14F-4D97-AF65-F5344CB8AC3E}">
        <p14:creationId xmlns:p14="http://schemas.microsoft.com/office/powerpoint/2010/main" val="13533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7406640" cy="1384995"/>
          </a:xfrm>
          <a:prstGeom prst="rect">
            <a:avLst/>
          </a:prstGeom>
        </p:spPr>
        <p:txBody>
          <a:bodyPr wrap="square">
            <a:spAutoFit/>
          </a:bodyPr>
          <a:lstStyle/>
          <a:p>
            <a:r>
              <a:rPr lang="en-US" sz="2800" dirty="0">
                <a:solidFill>
                  <a:srgbClr val="0C5CAB"/>
                </a:solidFill>
                <a:latin typeface="Gill Sans MT" pitchFamily="34" charset="0"/>
              </a:rPr>
              <a:t>Independent Third-Party Verification </a:t>
            </a:r>
            <a:r>
              <a:rPr lang="en-US" sz="2800" dirty="0" smtClean="0">
                <a:solidFill>
                  <a:srgbClr val="0C5CAB"/>
                </a:solidFill>
                <a:latin typeface="Gill Sans MT" pitchFamily="34" charset="0"/>
              </a:rPr>
              <a:t>of Employment Process</a:t>
            </a:r>
          </a:p>
          <a:p>
            <a:endParaRPr lang="en-US" sz="2800" dirty="0">
              <a:latin typeface="Century Gothic" pitchFamily="34" charset="0"/>
            </a:endParaRPr>
          </a:p>
        </p:txBody>
      </p:sp>
      <p:sp>
        <p:nvSpPr>
          <p:cNvPr id="4" name="Rectangle 3"/>
          <p:cNvSpPr/>
          <p:nvPr/>
        </p:nvSpPr>
        <p:spPr>
          <a:xfrm>
            <a:off x="227013" y="1613595"/>
            <a:ext cx="10439400" cy="4955203"/>
          </a:xfrm>
          <a:prstGeom prst="rect">
            <a:avLst/>
          </a:prstGeom>
        </p:spPr>
        <p:txBody>
          <a:bodyPr wrap="square">
            <a:spAutoFit/>
          </a:bodyPr>
          <a:lstStyle/>
          <a:p>
            <a:pPr marL="342900" indent="-342900">
              <a:buFont typeface="Arial" panose="020B0604020202020204" pitchFamily="34" charset="0"/>
              <a:buChar char="•"/>
            </a:pPr>
            <a:r>
              <a:rPr lang="en-US" sz="2000" dirty="0">
                <a:latin typeface="Gill Sans MT" panose="020B0502020104020203" pitchFamily="34" charset="0"/>
                <a:cs typeface="Andalus" panose="02020603050405020304" pitchFamily="18" charset="-78"/>
              </a:rPr>
              <a:t>A</a:t>
            </a:r>
            <a:r>
              <a:rPr lang="en-US" sz="2000" dirty="0" smtClean="0">
                <a:latin typeface="Gill Sans MT" panose="020B0502020104020203" pitchFamily="34" charset="0"/>
                <a:cs typeface="Andalus" panose="02020603050405020304" pitchFamily="18" charset="-78"/>
              </a:rPr>
              <a:t>n </a:t>
            </a:r>
            <a:r>
              <a:rPr lang="en-US" sz="2000" dirty="0">
                <a:latin typeface="Gill Sans MT" panose="020B0502020104020203" pitchFamily="34" charset="0"/>
                <a:cs typeface="Andalus" panose="02020603050405020304" pitchFamily="18" charset="-78"/>
              </a:rPr>
              <a:t>on-site </a:t>
            </a:r>
            <a:r>
              <a:rPr lang="en-US" sz="2000" dirty="0" smtClean="0">
                <a:latin typeface="Gill Sans MT" panose="020B0502020104020203" pitchFamily="34" charset="0"/>
                <a:cs typeface="Andalus" panose="02020603050405020304" pitchFamily="18" charset="-78"/>
              </a:rPr>
              <a:t>evaluation </a:t>
            </a:r>
            <a:r>
              <a:rPr lang="en-US" sz="2000" dirty="0">
                <a:latin typeface="Gill Sans MT" panose="020B0502020104020203" pitchFamily="34" charset="0"/>
                <a:cs typeface="Andalus" panose="02020603050405020304" pitchFamily="18" charset="-78"/>
              </a:rPr>
              <a:t>team </a:t>
            </a:r>
            <a:r>
              <a:rPr lang="en-US" sz="2000" dirty="0" smtClean="0">
                <a:latin typeface="Gill Sans MT" panose="020B0502020104020203" pitchFamily="34" charset="0"/>
                <a:cs typeface="Andalus" panose="02020603050405020304" pitchFamily="18" charset="-78"/>
              </a:rPr>
              <a:t>reviews </a:t>
            </a:r>
            <a:r>
              <a:rPr lang="en-US" sz="2000" dirty="0">
                <a:latin typeface="Gill Sans MT" panose="020B0502020104020203" pitchFamily="34" charset="0"/>
                <a:cs typeface="Andalus" panose="02020603050405020304" pitchFamily="18" charset="-78"/>
              </a:rPr>
              <a:t>the verification results from the independent </a:t>
            </a:r>
            <a:r>
              <a:rPr lang="en-US" sz="2000" dirty="0" smtClean="0">
                <a:latin typeface="Gill Sans MT" panose="020B0502020104020203" pitchFamily="34" charset="0"/>
                <a:cs typeface="Andalus" panose="02020603050405020304" pitchFamily="18" charset="-78"/>
              </a:rPr>
              <a:t>third-party</a:t>
            </a:r>
            <a:endParaRPr lang="en-US" sz="2000" dirty="0">
              <a:latin typeface="Gill Sans MT" panose="020B0502020104020203" pitchFamily="34" charset="0"/>
              <a:cs typeface="Andalus" panose="02020603050405020304" pitchFamily="18" charset="-78"/>
            </a:endParaRPr>
          </a:p>
          <a:p>
            <a:pPr marL="800100" lvl="1" indent="-342900">
              <a:buFont typeface="Arial" panose="020B0604020202020204" pitchFamily="34" charset="0"/>
              <a:buChar char="•"/>
            </a:pPr>
            <a:r>
              <a:rPr lang="en-US" sz="2000" dirty="0" smtClean="0">
                <a:solidFill>
                  <a:srgbClr val="0070C0"/>
                </a:solidFill>
                <a:latin typeface="Gill Sans MT" panose="020B0502020104020203" pitchFamily="34" charset="0"/>
                <a:cs typeface="Andalus" panose="02020603050405020304" pitchFamily="18" charset="-78"/>
              </a:rPr>
              <a:t>A </a:t>
            </a:r>
            <a:r>
              <a:rPr lang="en-US" sz="2000" dirty="0">
                <a:solidFill>
                  <a:srgbClr val="0070C0"/>
                </a:solidFill>
                <a:latin typeface="Gill Sans MT" panose="020B0502020104020203" pitchFamily="34" charset="0"/>
                <a:cs typeface="Andalus" panose="02020603050405020304" pitchFamily="18" charset="-78"/>
              </a:rPr>
              <a:t>school may provide the updated information to the on-site evaluation team </a:t>
            </a:r>
            <a:r>
              <a:rPr lang="en-US" sz="2000" dirty="0" smtClean="0">
                <a:solidFill>
                  <a:srgbClr val="0070C0"/>
                </a:solidFill>
                <a:latin typeface="Gill Sans MT" panose="020B0502020104020203" pitchFamily="34" charset="0"/>
                <a:cs typeface="Andalus" panose="02020603050405020304" pitchFamily="18" charset="-78"/>
              </a:rPr>
              <a:t>as </a:t>
            </a:r>
            <a:r>
              <a:rPr lang="en-US" sz="2000" dirty="0">
                <a:solidFill>
                  <a:srgbClr val="0070C0"/>
                </a:solidFill>
                <a:latin typeface="Gill Sans MT" panose="020B0502020104020203" pitchFamily="34" charset="0"/>
                <a:cs typeface="Andalus" panose="02020603050405020304" pitchFamily="18" charset="-78"/>
              </a:rPr>
              <a:t>long as the updated information was subject to the same methodology identified in the school’s SER. </a:t>
            </a:r>
            <a:endParaRPr lang="en-US" sz="2000" dirty="0" smtClean="0">
              <a:solidFill>
                <a:srgbClr val="0070C0"/>
              </a:solidFill>
              <a:latin typeface="Gill Sans MT" panose="020B0502020104020203" pitchFamily="34" charset="0"/>
              <a:cs typeface="Andalus" panose="02020603050405020304" pitchFamily="18" charset="-78"/>
            </a:endParaRPr>
          </a:p>
          <a:p>
            <a:pPr marL="342900" indent="-342900" algn="just">
              <a:buFont typeface="Arial" panose="020B0604020202020204" pitchFamily="34" charset="0"/>
              <a:buChar char="•"/>
            </a:pPr>
            <a:endParaRPr lang="en-US" sz="2000" dirty="0" smtClean="0">
              <a:latin typeface="Gill Sans MT" panose="020B0502020104020203" pitchFamily="34" charset="0"/>
              <a:cs typeface="Andalus" panose="02020603050405020304" pitchFamily="18" charset="-78"/>
            </a:endParaRPr>
          </a:p>
          <a:p>
            <a:pPr marL="342900" indent="-342900" algn="just">
              <a:buFont typeface="Arial" panose="020B0604020202020204" pitchFamily="34" charset="0"/>
              <a:buChar char="•"/>
            </a:pPr>
            <a:r>
              <a:rPr lang="en-US" sz="2000" dirty="0" smtClean="0">
                <a:latin typeface="Gill Sans MT" panose="020B0502020104020203" pitchFamily="34" charset="0"/>
                <a:cs typeface="Andalus" panose="02020603050405020304" pitchFamily="18" charset="-78"/>
              </a:rPr>
              <a:t>If </a:t>
            </a:r>
            <a:r>
              <a:rPr lang="en-US" sz="2000" dirty="0">
                <a:latin typeface="Gill Sans MT" panose="020B0502020104020203" pitchFamily="34" charset="0"/>
                <a:cs typeface="Andalus" panose="02020603050405020304" pitchFamily="18" charset="-78"/>
              </a:rPr>
              <a:t>an on-site evaluation team does find that a school has not demonstrated compliance with accrediting standards due to the accuracy or validity of the data, the team will likely include a team finding </a:t>
            </a:r>
            <a:r>
              <a:rPr lang="en-US" sz="2000" dirty="0" smtClean="0">
                <a:latin typeface="Gill Sans MT" panose="020B0502020104020203" pitchFamily="34" charset="0"/>
                <a:cs typeface="Andalus" panose="02020603050405020304" pitchFamily="18" charset="-78"/>
              </a:rPr>
              <a:t>/ request for additional information in </a:t>
            </a:r>
            <a:r>
              <a:rPr lang="en-US" sz="2000" dirty="0">
                <a:latin typeface="Gill Sans MT" panose="020B0502020104020203" pitchFamily="34" charset="0"/>
                <a:cs typeface="Andalus" panose="02020603050405020304" pitchFamily="18" charset="-78"/>
              </a:rPr>
              <a:t>the Team Summary </a:t>
            </a:r>
            <a:r>
              <a:rPr lang="en-US" sz="2000" dirty="0" smtClean="0">
                <a:latin typeface="Gill Sans MT" panose="020B0502020104020203" pitchFamily="34" charset="0"/>
                <a:cs typeface="Andalus" panose="02020603050405020304" pitchFamily="18" charset="-78"/>
              </a:rPr>
              <a:t>Report</a:t>
            </a:r>
          </a:p>
          <a:p>
            <a:pPr marL="800100" lvl="1" indent="-342900" algn="just">
              <a:buFont typeface="Arial" panose="020B0604020202020204" pitchFamily="34" charset="0"/>
              <a:buChar char="•"/>
            </a:pPr>
            <a:r>
              <a:rPr lang="en-US" sz="2000" dirty="0">
                <a:solidFill>
                  <a:srgbClr val="0070C0"/>
                </a:solidFill>
                <a:latin typeface="Gill Sans MT" panose="020B0502020104020203" pitchFamily="34" charset="0"/>
                <a:cs typeface="Andalus" panose="02020603050405020304" pitchFamily="18" charset="-78"/>
              </a:rPr>
              <a:t>T</a:t>
            </a:r>
            <a:r>
              <a:rPr lang="en-US" sz="2000" dirty="0" smtClean="0">
                <a:solidFill>
                  <a:srgbClr val="0070C0"/>
                </a:solidFill>
                <a:latin typeface="Gill Sans MT" panose="020B0502020104020203" pitchFamily="34" charset="0"/>
                <a:cs typeface="Andalus" panose="02020603050405020304" pitchFamily="18" charset="-78"/>
              </a:rPr>
              <a:t>he </a:t>
            </a:r>
            <a:r>
              <a:rPr lang="en-US" sz="2000" dirty="0">
                <a:solidFill>
                  <a:srgbClr val="0070C0"/>
                </a:solidFill>
                <a:latin typeface="Gill Sans MT" panose="020B0502020104020203" pitchFamily="34" charset="0"/>
                <a:cs typeface="Andalus" panose="02020603050405020304" pitchFamily="18" charset="-78"/>
              </a:rPr>
              <a:t>school will be required to respond to the Commission with supporting documentation to demonstrate that the student achievement data is accurate and verifiable. </a:t>
            </a:r>
            <a:endParaRPr lang="en-US" sz="2000" dirty="0" smtClean="0">
              <a:solidFill>
                <a:srgbClr val="0070C0"/>
              </a:solidFill>
              <a:latin typeface="Gill Sans MT" panose="020B0502020104020203" pitchFamily="34" charset="0"/>
              <a:cs typeface="Andalus" panose="02020603050405020304" pitchFamily="18" charset="-78"/>
            </a:endParaRPr>
          </a:p>
          <a:p>
            <a:pPr algn="just"/>
            <a:endParaRPr lang="en-US" sz="2000" dirty="0">
              <a:latin typeface="Gill Sans MT" panose="020B0502020104020203" pitchFamily="34" charset="0"/>
              <a:cs typeface="Andalus" panose="02020603050405020304" pitchFamily="18" charset="-78"/>
            </a:endParaRPr>
          </a:p>
          <a:p>
            <a:pPr marL="342900" indent="-342900" algn="just">
              <a:buFont typeface="Arial" panose="020B0604020202020204" pitchFamily="34" charset="0"/>
              <a:buChar char="•"/>
            </a:pPr>
            <a:r>
              <a:rPr lang="en-US" sz="2000" dirty="0">
                <a:latin typeface="Gill Sans MT" panose="020B0502020104020203" pitchFamily="34" charset="0"/>
                <a:cs typeface="Andalus" panose="02020603050405020304" pitchFamily="18" charset="-78"/>
              </a:rPr>
              <a:t>The Commission, not the on-site evaluation team, makes the final determination regarding a school’s compliance with accrediting standards.</a:t>
            </a:r>
          </a:p>
          <a:p>
            <a:endParaRPr lang="en-US" sz="1900" dirty="0">
              <a:solidFill>
                <a:srgbClr val="0070C0"/>
              </a:solidFill>
              <a:latin typeface="Gill Sans MT" panose="020B0502020104020203" pitchFamily="34" charset="0"/>
              <a:cs typeface="Andalus" panose="02020603050405020304" pitchFamily="18" charset="-78"/>
            </a:endParaRPr>
          </a:p>
          <a:p>
            <a:endParaRPr lang="en-US" sz="1900" dirty="0">
              <a:solidFill>
                <a:srgbClr val="0070C0"/>
              </a:solidFill>
              <a:latin typeface="Gill Sans MT" panose="020B0502020104020203" pitchFamily="34" charset="0"/>
              <a:cs typeface="Andalus" panose="02020603050405020304" pitchFamily="18" charset="-78"/>
            </a:endParaRPr>
          </a:p>
          <a:p>
            <a:endParaRPr lang="en-US" sz="1900" dirty="0" smtClean="0">
              <a:solidFill>
                <a:srgbClr val="0070C0"/>
              </a:solidFill>
              <a:latin typeface="Gill Sans MT" panose="020B0502020104020203" pitchFamily="34" charset="0"/>
              <a:cs typeface="Andalus" panose="02020603050405020304" pitchFamily="18" charset="-78"/>
            </a:endParaRPr>
          </a:p>
          <a:p>
            <a:endParaRPr lang="en-US" sz="1900" dirty="0">
              <a:solidFill>
                <a:srgbClr val="0070C0"/>
              </a:solidFill>
              <a:latin typeface="Gill Sans MT" panose="020B0502020104020203" pitchFamily="34" charset="0"/>
              <a:cs typeface="Andalus" panose="02020603050405020304" pitchFamily="18" charset="-78"/>
            </a:endParaRPr>
          </a:p>
        </p:txBody>
      </p:sp>
    </p:spTree>
    <p:extLst>
      <p:ext uri="{BB962C8B-B14F-4D97-AF65-F5344CB8AC3E}">
        <p14:creationId xmlns:p14="http://schemas.microsoft.com/office/powerpoint/2010/main" val="22220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612" y="1676400"/>
            <a:ext cx="6004560" cy="1938992"/>
          </a:xfrm>
          <a:prstGeom prst="rect">
            <a:avLst/>
          </a:prstGeom>
          <a:noFill/>
        </p:spPr>
        <p:txBody>
          <a:bodyPr wrap="square" rtlCol="0">
            <a:spAutoFit/>
          </a:bodyPr>
          <a:lstStyle/>
          <a:p>
            <a:r>
              <a:rPr lang="en-US" sz="3200" dirty="0" smtClean="0">
                <a:solidFill>
                  <a:srgbClr val="0070C0"/>
                </a:solidFill>
                <a:latin typeface="Gill Sans MT" panose="020B0502020104020203" pitchFamily="34" charset="0"/>
              </a:rPr>
              <a:t>First Look:  </a:t>
            </a:r>
          </a:p>
          <a:p>
            <a:r>
              <a:rPr lang="en-US" sz="3200" dirty="0" smtClean="0">
                <a:latin typeface="Gill Sans MT" panose="020B0502020104020203" pitchFamily="34" charset="0"/>
              </a:rPr>
              <a:t>Independent Verification Results</a:t>
            </a:r>
          </a:p>
          <a:p>
            <a:pPr marL="914400" lvl="1" indent="-457200">
              <a:buFont typeface="Arial" panose="020B0604020202020204" pitchFamily="34" charset="0"/>
              <a:buChar char="•"/>
            </a:pPr>
            <a:r>
              <a:rPr lang="en-US" sz="2400" dirty="0" smtClean="0">
                <a:solidFill>
                  <a:srgbClr val="0C5CAB"/>
                </a:solidFill>
                <a:latin typeface="Gill Sans MT" panose="020B0502020104020203" pitchFamily="34" charset="0"/>
              </a:rPr>
              <a:t>2011 – 2014 ACCSC Annual Reports</a:t>
            </a:r>
          </a:p>
          <a:p>
            <a:endParaRPr lang="en-US" sz="3200" dirty="0">
              <a:latin typeface="High Tower Text" panose="02040502050506030303" pitchFamily="18" charset="0"/>
            </a:endParaRPr>
          </a:p>
        </p:txBody>
      </p:sp>
    </p:spTree>
    <p:extLst>
      <p:ext uri="{BB962C8B-B14F-4D97-AF65-F5344CB8AC3E}">
        <p14:creationId xmlns:p14="http://schemas.microsoft.com/office/powerpoint/2010/main" val="25405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143000"/>
            <a:ext cx="5867402" cy="1905001"/>
          </a:xfrm>
        </p:spPr>
        <p:txBody>
          <a:bodyPr>
            <a:noAutofit/>
          </a:bodyPr>
          <a:lstStyle/>
          <a:p>
            <a:r>
              <a:rPr lang="en-US" sz="4000" dirty="0" smtClean="0">
                <a:solidFill>
                  <a:srgbClr val="0070C0"/>
                </a:solidFill>
                <a:latin typeface="Calibri Light" panose="020F0302020204030204" pitchFamily="34" charset="0"/>
              </a:rPr>
              <a:t>Foundational Thoughts</a:t>
            </a:r>
            <a:endParaRPr lang="en-US" sz="40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4483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74" y="228600"/>
            <a:ext cx="8387038" cy="584775"/>
          </a:xfrm>
          <a:prstGeom prst="rect">
            <a:avLst/>
          </a:prstGeom>
        </p:spPr>
        <p:txBody>
          <a:bodyPr wrap="square">
            <a:spAutoFit/>
          </a:bodyPr>
          <a:lstStyle/>
          <a:p>
            <a:r>
              <a:rPr lang="en-US" sz="3200" dirty="0">
                <a:solidFill>
                  <a:srgbClr val="0C5CAB"/>
                </a:solidFill>
                <a:latin typeface="Gill Sans MT" panose="020B0502020104020203" pitchFamily="34" charset="0"/>
              </a:rPr>
              <a:t>4</a:t>
            </a:r>
            <a:r>
              <a:rPr lang="en-US" sz="3200" dirty="0" smtClean="0">
                <a:solidFill>
                  <a:srgbClr val="0C5CAB"/>
                </a:solidFill>
                <a:latin typeface="Gill Sans MT" panose="020B0502020104020203" pitchFamily="34" charset="0"/>
              </a:rPr>
              <a:t> Year Averages – 2011 to 2014 </a:t>
            </a:r>
            <a:r>
              <a:rPr lang="en-US" sz="3200" dirty="0" smtClean="0">
                <a:latin typeface="Gill Sans MT" panose="020B0502020104020203" pitchFamily="34" charset="0"/>
              </a:rPr>
              <a:t>Random Sample</a:t>
            </a:r>
            <a:endParaRPr lang="en-US" sz="3200" dirty="0">
              <a:latin typeface="Gill Sans MT" panose="020B0502020104020203" pitchFamily="34" charset="0"/>
            </a:endParaRPr>
          </a:p>
        </p:txBody>
      </p:sp>
      <p:sp>
        <p:nvSpPr>
          <p:cNvPr id="3" name="Content Placeholder 5"/>
          <p:cNvSpPr txBox="1">
            <a:spLocks/>
          </p:cNvSpPr>
          <p:nvPr/>
        </p:nvSpPr>
        <p:spPr>
          <a:xfrm>
            <a:off x="684212" y="1600200"/>
            <a:ext cx="10222748" cy="4343399"/>
          </a:xfrm>
          <a:prstGeom prst="rect">
            <a:avLst/>
          </a:prstGeom>
        </p:spPr>
        <p:txBody>
          <a:bodyPr>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buNone/>
            </a:pPr>
            <a:r>
              <a:rPr lang="en-US" sz="2800" b="1" dirty="0" smtClean="0">
                <a:solidFill>
                  <a:srgbClr val="0C5CAB"/>
                </a:solidFill>
                <a:latin typeface="Gill Sans MT" panose="020B0502020104020203" pitchFamily="34" charset="0"/>
              </a:rPr>
              <a:t>303</a:t>
            </a:r>
            <a:r>
              <a:rPr lang="en-US" sz="2400" dirty="0" smtClean="0">
                <a:solidFill>
                  <a:srgbClr val="0C5CAB"/>
                </a:solidFill>
                <a:latin typeface="Gill Sans MT" panose="020B0502020104020203" pitchFamily="34" charset="0"/>
              </a:rPr>
              <a:t> </a:t>
            </a:r>
            <a:r>
              <a:rPr lang="en-US" sz="2400" dirty="0" smtClean="0">
                <a:latin typeface="Gill Sans MT" panose="020B0502020104020203" pitchFamily="34" charset="0"/>
              </a:rPr>
              <a:t>Schools Randomly Selected for Independent Verification</a:t>
            </a:r>
          </a:p>
          <a:p>
            <a:pPr lvl="1"/>
            <a:r>
              <a:rPr lang="en-US" sz="2400" b="1" dirty="0" smtClean="0">
                <a:solidFill>
                  <a:srgbClr val="0C5CAB"/>
                </a:solidFill>
                <a:latin typeface="Gill Sans MT" panose="020B0502020104020203" pitchFamily="34" charset="0"/>
              </a:rPr>
              <a:t>12,894</a:t>
            </a:r>
            <a:r>
              <a:rPr lang="en-US" sz="2400" dirty="0" smtClean="0">
                <a:solidFill>
                  <a:srgbClr val="0C5CAB"/>
                </a:solidFill>
                <a:latin typeface="Gill Sans MT" panose="020B0502020104020203" pitchFamily="34" charset="0"/>
              </a:rPr>
              <a:t> </a:t>
            </a:r>
            <a:r>
              <a:rPr lang="en-US" sz="2400" dirty="0" smtClean="0">
                <a:latin typeface="Gill Sans MT" panose="020B0502020104020203" pitchFamily="34" charset="0"/>
              </a:rPr>
              <a:t>Employment Records</a:t>
            </a:r>
          </a:p>
          <a:p>
            <a:pPr marL="457200" indent="-457200">
              <a:spcBef>
                <a:spcPts val="1200"/>
              </a:spcBef>
              <a:buClr>
                <a:schemeClr val="tx1"/>
              </a:buClr>
            </a:pPr>
            <a:r>
              <a:rPr lang="en-US" sz="2400" dirty="0" smtClean="0">
                <a:latin typeface="Gill Sans MT" panose="020B0502020104020203" pitchFamily="34" charset="0"/>
              </a:rPr>
              <a:t>The percentage of records classified as </a:t>
            </a:r>
            <a:r>
              <a:rPr lang="en-US" sz="2400" b="1" dirty="0" smtClean="0">
                <a:solidFill>
                  <a:srgbClr val="0C5CAB"/>
                </a:solidFill>
                <a:latin typeface="Gill Sans MT" panose="020B0502020104020203" pitchFamily="34" charset="0"/>
              </a:rPr>
              <a:t>“Verified as Correct” </a:t>
            </a:r>
            <a:r>
              <a:rPr lang="en-US" sz="2400" dirty="0" smtClean="0">
                <a:latin typeface="Gill Sans MT" panose="020B0502020104020203" pitchFamily="34" charset="0"/>
              </a:rPr>
              <a:t> </a:t>
            </a:r>
          </a:p>
          <a:p>
            <a:pPr marL="857250" lvl="1" indent="-457200">
              <a:spcBef>
                <a:spcPts val="1200"/>
              </a:spcBef>
              <a:buClr>
                <a:schemeClr val="tx1"/>
              </a:buClr>
            </a:pPr>
            <a:r>
              <a:rPr lang="en-US" sz="2400" b="1" dirty="0" smtClean="0">
                <a:solidFill>
                  <a:srgbClr val="0070C0"/>
                </a:solidFill>
                <a:latin typeface="Gill Sans MT" panose="020B0502020104020203" pitchFamily="34" charset="0"/>
              </a:rPr>
              <a:t>73% </a:t>
            </a:r>
            <a:r>
              <a:rPr lang="en-US" sz="2400" dirty="0" smtClean="0">
                <a:latin typeface="Gill Sans MT" panose="020B0502020104020203" pitchFamily="34" charset="0"/>
              </a:rPr>
              <a:t>(9,348 of 12,894)</a:t>
            </a:r>
          </a:p>
          <a:p>
            <a:pPr marL="457200" indent="-457200">
              <a:spcBef>
                <a:spcPts val="1200"/>
              </a:spcBef>
              <a:buClr>
                <a:schemeClr val="tx1"/>
              </a:buClr>
            </a:pPr>
            <a:r>
              <a:rPr lang="en-US" sz="2400" dirty="0" smtClean="0">
                <a:latin typeface="Gill Sans MT" panose="020B0502020104020203" pitchFamily="34" charset="0"/>
              </a:rPr>
              <a:t>The percentage of records classified as</a:t>
            </a:r>
            <a:r>
              <a:rPr lang="en-US" sz="2400" b="1" dirty="0" smtClean="0">
                <a:latin typeface="Gill Sans MT" panose="020B0502020104020203" pitchFamily="34" charset="0"/>
              </a:rPr>
              <a:t> </a:t>
            </a:r>
            <a:r>
              <a:rPr lang="en-US" sz="2400" b="1" dirty="0" smtClean="0">
                <a:solidFill>
                  <a:srgbClr val="0070C0"/>
                </a:solidFill>
                <a:latin typeface="Gill Sans MT" panose="020B0502020104020203" pitchFamily="34" charset="0"/>
              </a:rPr>
              <a:t>“Unable to Verify” </a:t>
            </a:r>
            <a:r>
              <a:rPr lang="en-US" sz="2400" b="1" dirty="0" smtClean="0">
                <a:latin typeface="Gill Sans MT" panose="020B0502020104020203" pitchFamily="34" charset="0"/>
              </a:rPr>
              <a:t> </a:t>
            </a:r>
          </a:p>
          <a:p>
            <a:pPr marL="857250" lvl="1" indent="-457200">
              <a:spcBef>
                <a:spcPts val="1200"/>
              </a:spcBef>
              <a:buClr>
                <a:schemeClr val="tx1"/>
              </a:buClr>
            </a:pPr>
            <a:r>
              <a:rPr lang="en-US" sz="2400" b="1" dirty="0" smtClean="0">
                <a:solidFill>
                  <a:srgbClr val="0070C0"/>
                </a:solidFill>
                <a:latin typeface="Gill Sans MT" panose="020B0502020104020203" pitchFamily="34" charset="0"/>
              </a:rPr>
              <a:t>21%</a:t>
            </a:r>
            <a:r>
              <a:rPr lang="en-US" sz="2400" b="1" dirty="0" smtClean="0">
                <a:latin typeface="Gill Sans MT" panose="020B0502020104020203" pitchFamily="34" charset="0"/>
              </a:rPr>
              <a:t> </a:t>
            </a:r>
            <a:r>
              <a:rPr lang="en-US" sz="2400" dirty="0" smtClean="0">
                <a:latin typeface="Gill Sans MT" panose="020B0502020104020203" pitchFamily="34" charset="0"/>
              </a:rPr>
              <a:t>(2,706 of 12,894)</a:t>
            </a:r>
          </a:p>
          <a:p>
            <a:pPr marL="457200" indent="-457200">
              <a:spcBef>
                <a:spcPts val="1200"/>
              </a:spcBef>
              <a:buClr>
                <a:schemeClr val="tx1"/>
              </a:buClr>
            </a:pPr>
            <a:r>
              <a:rPr lang="en-US" sz="2400" dirty="0" smtClean="0">
                <a:latin typeface="Gill Sans MT" panose="020B0502020104020203" pitchFamily="34" charset="0"/>
              </a:rPr>
              <a:t>The percentage of records classified as </a:t>
            </a:r>
            <a:r>
              <a:rPr lang="en-US" sz="2400" b="1" dirty="0" smtClean="0">
                <a:solidFill>
                  <a:srgbClr val="0070C0"/>
                </a:solidFill>
                <a:latin typeface="Gill Sans MT" panose="020B0502020104020203" pitchFamily="34" charset="0"/>
              </a:rPr>
              <a:t>“Verified as Not Correct” </a:t>
            </a:r>
          </a:p>
          <a:p>
            <a:pPr marL="857250" lvl="1" indent="-457200">
              <a:spcBef>
                <a:spcPts val="1200"/>
              </a:spcBef>
              <a:buClr>
                <a:schemeClr val="tx1"/>
              </a:buClr>
            </a:pPr>
            <a:r>
              <a:rPr lang="en-US" sz="2400" b="1" dirty="0" smtClean="0">
                <a:solidFill>
                  <a:srgbClr val="0070C0"/>
                </a:solidFill>
                <a:latin typeface="Gill Sans MT" panose="020B0502020104020203" pitchFamily="34" charset="0"/>
              </a:rPr>
              <a:t>4.4%</a:t>
            </a:r>
            <a:r>
              <a:rPr lang="en-US" sz="2400" b="1" dirty="0" smtClean="0">
                <a:latin typeface="Gill Sans MT" panose="020B0502020104020203" pitchFamily="34" charset="0"/>
              </a:rPr>
              <a:t> </a:t>
            </a:r>
            <a:r>
              <a:rPr lang="en-US" sz="2400" dirty="0" smtClean="0">
                <a:latin typeface="Gill Sans MT" panose="020B0502020104020203" pitchFamily="34" charset="0"/>
              </a:rPr>
              <a:t>(580 of 12,894)</a:t>
            </a:r>
          </a:p>
        </p:txBody>
      </p:sp>
    </p:spTree>
    <p:extLst>
      <p:ext uri="{BB962C8B-B14F-4D97-AF65-F5344CB8AC3E}">
        <p14:creationId xmlns:p14="http://schemas.microsoft.com/office/powerpoint/2010/main" val="291076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68225157"/>
              </p:ext>
            </p:extLst>
          </p:nvPr>
        </p:nvGraphicFramePr>
        <p:xfrm>
          <a:off x="608012" y="457200"/>
          <a:ext cx="10210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71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2" y="1676400"/>
            <a:ext cx="6553200" cy="2123658"/>
          </a:xfrm>
          <a:prstGeom prst="rect">
            <a:avLst/>
          </a:prstGeom>
          <a:noFill/>
        </p:spPr>
        <p:txBody>
          <a:bodyPr wrap="square" rtlCol="0">
            <a:spAutoFit/>
          </a:bodyPr>
          <a:lstStyle/>
          <a:p>
            <a:r>
              <a:rPr lang="en-US" sz="3600" dirty="0" smtClean="0">
                <a:solidFill>
                  <a:srgbClr val="0070C0"/>
                </a:solidFill>
                <a:latin typeface="Gill Sans MT" panose="020B0502020104020203" pitchFamily="34" charset="0"/>
              </a:rPr>
              <a:t>First Look:  </a:t>
            </a:r>
          </a:p>
          <a:p>
            <a:r>
              <a:rPr lang="en-US" sz="3600" dirty="0" smtClean="0">
                <a:latin typeface="Gill Sans MT" panose="020B0502020104020203" pitchFamily="34" charset="0"/>
              </a:rPr>
              <a:t>Independent Verification Results</a:t>
            </a:r>
          </a:p>
          <a:p>
            <a:pPr marL="914400" lvl="1" indent="-457200">
              <a:buFont typeface="Arial" panose="020B0604020202020204" pitchFamily="34" charset="0"/>
              <a:buChar char="•"/>
            </a:pPr>
            <a:r>
              <a:rPr lang="en-US" sz="2800" dirty="0" smtClean="0">
                <a:solidFill>
                  <a:srgbClr val="0C5CAB"/>
                </a:solidFill>
                <a:latin typeface="Gill Sans MT" panose="020B0502020104020203" pitchFamily="34" charset="0"/>
              </a:rPr>
              <a:t>2014 / 2015 – Accreditation Cycle</a:t>
            </a:r>
          </a:p>
          <a:p>
            <a:endParaRPr lang="en-US" sz="3200" dirty="0">
              <a:latin typeface="High Tower Text" panose="02040502050506030303" pitchFamily="18" charset="0"/>
            </a:endParaRPr>
          </a:p>
        </p:txBody>
      </p:sp>
    </p:spTree>
    <p:extLst>
      <p:ext uri="{BB962C8B-B14F-4D97-AF65-F5344CB8AC3E}">
        <p14:creationId xmlns:p14="http://schemas.microsoft.com/office/powerpoint/2010/main" val="239443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760412" y="1828800"/>
            <a:ext cx="10668000" cy="4525963"/>
          </a:xfrm>
          <a:prstGeom prst="rect">
            <a:avLst/>
          </a:prstGeom>
        </p:spPr>
        <p:txBody>
          <a:bodyPr>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US" sz="3200" b="1" dirty="0" smtClean="0">
                <a:solidFill>
                  <a:srgbClr val="0C5CAB"/>
                </a:solidFill>
                <a:latin typeface="Gill Sans MT" panose="020B0502020104020203" pitchFamily="34" charset="0"/>
              </a:rPr>
              <a:t>131 </a:t>
            </a:r>
            <a:r>
              <a:rPr lang="en-US" sz="3200" dirty="0" smtClean="0">
                <a:solidFill>
                  <a:schemeClr val="tx1"/>
                </a:solidFill>
                <a:latin typeface="Gill Sans MT" panose="020B0502020104020203" pitchFamily="34" charset="0"/>
              </a:rPr>
              <a:t>Schools with Results</a:t>
            </a:r>
          </a:p>
          <a:p>
            <a:r>
              <a:rPr lang="en-US" sz="3200" b="1" dirty="0" smtClean="0">
                <a:solidFill>
                  <a:srgbClr val="0C5CAB"/>
                </a:solidFill>
                <a:latin typeface="Gill Sans MT" panose="020B0502020104020203" pitchFamily="34" charset="0"/>
              </a:rPr>
              <a:t>21 </a:t>
            </a:r>
            <a:r>
              <a:rPr lang="en-US" sz="3200" dirty="0" smtClean="0">
                <a:solidFill>
                  <a:schemeClr val="tx1"/>
                </a:solidFill>
                <a:latin typeface="Gill Sans MT" panose="020B0502020104020203" pitchFamily="34" charset="0"/>
              </a:rPr>
              <a:t>Different Independent Third Parties</a:t>
            </a:r>
          </a:p>
          <a:p>
            <a:r>
              <a:rPr lang="en-US" sz="3200" b="1" dirty="0" smtClean="0">
                <a:solidFill>
                  <a:srgbClr val="0C5CAB"/>
                </a:solidFill>
                <a:latin typeface="Gill Sans MT" panose="020B0502020104020203" pitchFamily="34" charset="0"/>
              </a:rPr>
              <a:t>10,010</a:t>
            </a:r>
            <a:r>
              <a:rPr lang="en-US" sz="3200" dirty="0" smtClean="0">
                <a:solidFill>
                  <a:srgbClr val="0C5CAB"/>
                </a:solidFill>
                <a:latin typeface="Gill Sans MT" panose="020B0502020104020203" pitchFamily="34" charset="0"/>
              </a:rPr>
              <a:t> </a:t>
            </a:r>
            <a:r>
              <a:rPr lang="en-US" sz="3200" dirty="0" smtClean="0">
                <a:solidFill>
                  <a:schemeClr val="tx1"/>
                </a:solidFill>
                <a:latin typeface="Gill Sans MT" panose="020B0502020104020203" pitchFamily="34" charset="0"/>
              </a:rPr>
              <a:t>records</a:t>
            </a:r>
          </a:p>
          <a:p>
            <a:endParaRPr lang="en-US" sz="1400" dirty="0" smtClean="0">
              <a:solidFill>
                <a:schemeClr val="tx1"/>
              </a:solidFill>
              <a:latin typeface="Gill Sans MT" panose="020B0502020104020203" pitchFamily="34" charset="0"/>
            </a:endParaRPr>
          </a:p>
          <a:p>
            <a:pPr marL="0" indent="0">
              <a:spcBef>
                <a:spcPts val="1200"/>
              </a:spcBef>
              <a:buNone/>
            </a:pPr>
            <a:r>
              <a:rPr lang="en-US" sz="3200" b="1" dirty="0" smtClean="0">
                <a:solidFill>
                  <a:srgbClr val="0070C0"/>
                </a:solidFill>
                <a:latin typeface="Gill Sans MT" panose="020B0502020104020203" pitchFamily="34" charset="0"/>
              </a:rPr>
              <a:t>99%</a:t>
            </a:r>
            <a:r>
              <a:rPr lang="en-US" sz="3200" dirty="0" smtClean="0">
                <a:latin typeface="Gill Sans MT" panose="020B0502020104020203" pitchFamily="34" charset="0"/>
              </a:rPr>
              <a:t> </a:t>
            </a:r>
            <a:r>
              <a:rPr lang="en-US" sz="3200" dirty="0" smtClean="0">
                <a:solidFill>
                  <a:schemeClr val="tx1"/>
                </a:solidFill>
                <a:latin typeface="Gill Sans MT" panose="020B0502020104020203" pitchFamily="34" charset="0"/>
              </a:rPr>
              <a:t>(130 of 131) </a:t>
            </a:r>
            <a:r>
              <a:rPr lang="en-US" sz="3200" b="1" dirty="0" smtClean="0">
                <a:solidFill>
                  <a:srgbClr val="0C5CAB"/>
                </a:solidFill>
                <a:latin typeface="Gill Sans MT" panose="020B0502020104020203" pitchFamily="34" charset="0"/>
              </a:rPr>
              <a:t>schools</a:t>
            </a:r>
            <a:r>
              <a:rPr lang="en-US" sz="3200" b="1" dirty="0" smtClean="0">
                <a:solidFill>
                  <a:schemeClr val="tx1"/>
                </a:solidFill>
                <a:latin typeface="Gill Sans MT" panose="020B0502020104020203" pitchFamily="34" charset="0"/>
              </a:rPr>
              <a:t> </a:t>
            </a:r>
            <a:r>
              <a:rPr lang="en-US" sz="3200" dirty="0" smtClean="0">
                <a:solidFill>
                  <a:schemeClr val="tx1"/>
                </a:solidFill>
                <a:latin typeface="Gill Sans MT" panose="020B0502020104020203" pitchFamily="34" charset="0"/>
              </a:rPr>
              <a:t>met the required </a:t>
            </a:r>
            <a:r>
              <a:rPr lang="en-US" sz="3200" b="1" dirty="0" smtClean="0">
                <a:solidFill>
                  <a:schemeClr val="tx1"/>
                </a:solidFill>
                <a:latin typeface="Gill Sans MT" panose="020B0502020104020203" pitchFamily="34" charset="0"/>
              </a:rPr>
              <a:t>50%</a:t>
            </a:r>
            <a:r>
              <a:rPr lang="en-US" sz="3200" dirty="0" smtClean="0">
                <a:solidFill>
                  <a:schemeClr val="tx1"/>
                </a:solidFill>
                <a:latin typeface="Gill Sans MT" panose="020B0502020104020203" pitchFamily="34" charset="0"/>
              </a:rPr>
              <a:t> sample.</a:t>
            </a:r>
          </a:p>
          <a:p>
            <a:pPr marL="857250" lvl="1" indent="-457200">
              <a:spcBef>
                <a:spcPts val="1200"/>
              </a:spcBef>
            </a:pPr>
            <a:r>
              <a:rPr lang="en-US" sz="3200" b="1" dirty="0" smtClean="0">
                <a:solidFill>
                  <a:srgbClr val="0070C0"/>
                </a:solidFill>
                <a:latin typeface="Gill Sans MT" panose="020B0502020104020203" pitchFamily="34" charset="0"/>
              </a:rPr>
              <a:t>10%</a:t>
            </a:r>
            <a:r>
              <a:rPr lang="en-US" sz="3200" dirty="0" smtClean="0">
                <a:latin typeface="Gill Sans MT" panose="020B0502020104020203" pitchFamily="34" charset="0"/>
              </a:rPr>
              <a:t> </a:t>
            </a:r>
            <a:r>
              <a:rPr lang="en-US" sz="3200" dirty="0" smtClean="0">
                <a:solidFill>
                  <a:schemeClr val="tx1"/>
                </a:solidFill>
                <a:latin typeface="Gill Sans MT" panose="020B0502020104020203" pitchFamily="34" charset="0"/>
              </a:rPr>
              <a:t>(13 of 131) submitted 100% samples.</a:t>
            </a:r>
          </a:p>
          <a:p>
            <a:pPr marL="400050" lvl="1" indent="0">
              <a:spcBef>
                <a:spcPts val="1200"/>
              </a:spcBef>
              <a:buNone/>
            </a:pPr>
            <a:endParaRPr lang="en-US" sz="900" dirty="0" smtClean="0">
              <a:latin typeface="Gill Sans MT" panose="020B0502020104020203" pitchFamily="34" charset="0"/>
            </a:endParaRPr>
          </a:p>
        </p:txBody>
      </p:sp>
      <p:sp>
        <p:nvSpPr>
          <p:cNvPr id="3" name="Rectangle 2"/>
          <p:cNvSpPr/>
          <p:nvPr/>
        </p:nvSpPr>
        <p:spPr>
          <a:xfrm>
            <a:off x="450574" y="228600"/>
            <a:ext cx="10368238" cy="1077218"/>
          </a:xfrm>
          <a:prstGeom prst="rect">
            <a:avLst/>
          </a:prstGeom>
        </p:spPr>
        <p:txBody>
          <a:bodyPr wrap="square">
            <a:spAutoFit/>
          </a:bodyPr>
          <a:lstStyle/>
          <a:p>
            <a:r>
              <a:rPr lang="en-US" sz="3200" dirty="0" smtClean="0">
                <a:latin typeface="Gill Sans MT" panose="020B0502020104020203" pitchFamily="34" charset="0"/>
              </a:rPr>
              <a:t>Independent Verification: </a:t>
            </a:r>
          </a:p>
          <a:p>
            <a:r>
              <a:rPr lang="en-US" sz="3200" dirty="0" smtClean="0">
                <a:solidFill>
                  <a:srgbClr val="0C5CAB"/>
                </a:solidFill>
                <a:latin typeface="Gill Sans MT" panose="020B0502020104020203" pitchFamily="34" charset="0"/>
              </a:rPr>
              <a:t>2014/15 Accreditation Cycle</a:t>
            </a:r>
            <a:endParaRPr lang="en-US" sz="32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183927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398277037"/>
              </p:ext>
            </p:extLst>
          </p:nvPr>
        </p:nvGraphicFramePr>
        <p:xfrm>
          <a:off x="379413" y="1905000"/>
          <a:ext cx="10439399" cy="4203920"/>
        </p:xfrm>
        <a:graphic>
          <a:graphicData uri="http://schemas.openxmlformats.org/drawingml/2006/table">
            <a:tbl>
              <a:tblPr firstRow="1" bandRow="1">
                <a:tableStyleId>{5940675A-B579-460E-94D1-54222C63F5DA}</a:tableStyleId>
              </a:tblPr>
              <a:tblGrid>
                <a:gridCol w="1912504"/>
                <a:gridCol w="1912504"/>
                <a:gridCol w="2260232"/>
                <a:gridCol w="1420775"/>
                <a:gridCol w="1552968"/>
                <a:gridCol w="1380416"/>
              </a:tblGrid>
              <a:tr h="911418">
                <a:tc>
                  <a:txBody>
                    <a:bodyPr/>
                    <a:lstStyle/>
                    <a:p>
                      <a:pPr algn="l"/>
                      <a:endParaRPr lang="en-US" dirty="0">
                        <a:latin typeface="Gill Sans MT" panose="020B0502020104020203" pitchFamily="34" charset="0"/>
                      </a:endParaRPr>
                    </a:p>
                  </a:txBody>
                  <a:tcPr anchor="ctr"/>
                </a:tc>
                <a:tc>
                  <a:txBody>
                    <a:bodyPr/>
                    <a:lstStyle/>
                    <a:p>
                      <a:pPr algn="ctr"/>
                      <a:r>
                        <a:rPr lang="en-US" b="1" dirty="0" smtClean="0">
                          <a:latin typeface="Gill Sans MT" panose="020B0502020104020203" pitchFamily="34" charset="0"/>
                        </a:rPr>
                        <a:t>Verified as Correct – Mean</a:t>
                      </a:r>
                      <a:endParaRPr lang="en-US" b="1" dirty="0">
                        <a:latin typeface="Gill Sans MT" panose="020B0502020104020203" pitchFamily="34" charset="0"/>
                      </a:endParaRPr>
                    </a:p>
                  </a:txBody>
                  <a:tcPr anchor="ctr">
                    <a:solidFill>
                      <a:srgbClr val="99CCFF"/>
                    </a:solidFill>
                  </a:tcPr>
                </a:tc>
                <a:tc>
                  <a:txBody>
                    <a:bodyPr/>
                    <a:lstStyle/>
                    <a:p>
                      <a:pPr algn="ctr"/>
                      <a:r>
                        <a:rPr lang="en-US" b="1" dirty="0" smtClean="0">
                          <a:latin typeface="Gill Sans MT" panose="020B0502020104020203" pitchFamily="34" charset="0"/>
                        </a:rPr>
                        <a:t>Verified as Correct</a:t>
                      </a:r>
                      <a:r>
                        <a:rPr lang="en-US" b="1" baseline="0" dirty="0" smtClean="0">
                          <a:latin typeface="Gill Sans MT" panose="020B0502020104020203" pitchFamily="34" charset="0"/>
                        </a:rPr>
                        <a:t> – Median</a:t>
                      </a:r>
                      <a:endParaRPr lang="en-US" b="1" dirty="0">
                        <a:latin typeface="Gill Sans MT" panose="020B0502020104020203" pitchFamily="34" charset="0"/>
                      </a:endParaRPr>
                    </a:p>
                  </a:txBody>
                  <a:tcPr anchor="ctr">
                    <a:solidFill>
                      <a:srgbClr val="99CCFF"/>
                    </a:solidFill>
                  </a:tcPr>
                </a:tc>
                <a:tc>
                  <a:txBody>
                    <a:bodyPr/>
                    <a:lstStyle/>
                    <a:p>
                      <a:pPr algn="ctr"/>
                      <a:r>
                        <a:rPr lang="en-US" b="1" dirty="0" smtClean="0">
                          <a:latin typeface="Gill Sans MT" panose="020B0502020104020203" pitchFamily="34" charset="0"/>
                        </a:rPr>
                        <a:t>Not</a:t>
                      </a:r>
                      <a:r>
                        <a:rPr lang="en-US" b="1" baseline="0" dirty="0" smtClean="0">
                          <a:latin typeface="Gill Sans MT" panose="020B0502020104020203" pitchFamily="34" charset="0"/>
                        </a:rPr>
                        <a:t> Verified</a:t>
                      </a:r>
                      <a:endParaRPr lang="en-US" b="1" dirty="0">
                        <a:latin typeface="Gill Sans MT" panose="020B0502020104020203" pitchFamily="34" charset="0"/>
                      </a:endParaRPr>
                    </a:p>
                  </a:txBody>
                  <a:tcPr anchor="ctr">
                    <a:solidFill>
                      <a:srgbClr val="99CCFF"/>
                    </a:solidFill>
                  </a:tcPr>
                </a:tc>
                <a:tc>
                  <a:txBody>
                    <a:bodyPr/>
                    <a:lstStyle/>
                    <a:p>
                      <a:pPr algn="ctr"/>
                      <a:r>
                        <a:rPr lang="en-US" b="1" dirty="0" smtClean="0">
                          <a:latin typeface="Gill Sans MT" panose="020B0502020104020203" pitchFamily="34" charset="0"/>
                        </a:rPr>
                        <a:t>Verified but Different</a:t>
                      </a:r>
                      <a:endParaRPr lang="en-US" b="1" dirty="0">
                        <a:latin typeface="Gill Sans MT" panose="020B0502020104020203" pitchFamily="34" charset="0"/>
                      </a:endParaRPr>
                    </a:p>
                  </a:txBody>
                  <a:tcPr anchor="ctr">
                    <a:solidFill>
                      <a:srgbClr val="99CCFF"/>
                    </a:solidFill>
                  </a:tcPr>
                </a:tc>
                <a:tc>
                  <a:txBody>
                    <a:bodyPr/>
                    <a:lstStyle/>
                    <a:p>
                      <a:pPr algn="ctr"/>
                      <a:r>
                        <a:rPr lang="en-US" b="1" dirty="0" smtClean="0">
                          <a:latin typeface="Gill Sans MT" panose="020B0502020104020203" pitchFamily="34" charset="0"/>
                        </a:rPr>
                        <a:t>Verified as Not Correct</a:t>
                      </a:r>
                      <a:endParaRPr lang="en-US" b="1" dirty="0">
                        <a:latin typeface="Gill Sans MT" panose="020B0502020104020203" pitchFamily="34" charset="0"/>
                      </a:endParaRPr>
                    </a:p>
                  </a:txBody>
                  <a:tcPr anchor="ctr">
                    <a:solidFill>
                      <a:srgbClr val="99CCFF"/>
                    </a:solidFill>
                  </a:tcPr>
                </a:tc>
              </a:tr>
              <a:tr h="623937">
                <a:tc>
                  <a:txBody>
                    <a:bodyPr/>
                    <a:lstStyle/>
                    <a:p>
                      <a:pPr algn="l"/>
                      <a:r>
                        <a:rPr lang="en-US" sz="1400" b="1" baseline="0" dirty="0" smtClean="0">
                          <a:latin typeface="Gill Sans MT" panose="020B0502020104020203" pitchFamily="34" charset="0"/>
                        </a:rPr>
                        <a:t>January 2014</a:t>
                      </a:r>
                      <a:endParaRPr lang="en-US" sz="1400" b="1" baseline="0" dirty="0">
                        <a:solidFill>
                          <a:schemeClr val="bg1"/>
                        </a:solidFill>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76%</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83%</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18%</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4%</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2%</a:t>
                      </a:r>
                      <a:endParaRPr lang="en-US" dirty="0">
                        <a:latin typeface="Gill Sans MT" panose="020B0502020104020203" pitchFamily="34" charset="0"/>
                      </a:endParaRPr>
                    </a:p>
                  </a:txBody>
                  <a:tcPr anchor="ctr"/>
                </a:tc>
              </a:tr>
              <a:tr h="623937">
                <a:tc>
                  <a:txBody>
                    <a:bodyPr/>
                    <a:lstStyle/>
                    <a:p>
                      <a:pPr algn="l"/>
                      <a:r>
                        <a:rPr lang="en-US" sz="1400" b="1" baseline="0" dirty="0" smtClean="0">
                          <a:latin typeface="Gill Sans MT" panose="020B0502020104020203" pitchFamily="34" charset="0"/>
                        </a:rPr>
                        <a:t>March 2014</a:t>
                      </a:r>
                      <a:endParaRPr lang="en-US" sz="1400" b="1" baseline="0" dirty="0">
                        <a:solidFill>
                          <a:schemeClr val="bg1"/>
                        </a:solidFill>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84%</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94%</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11%</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4%</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1%</a:t>
                      </a:r>
                      <a:endParaRPr lang="en-US" dirty="0">
                        <a:latin typeface="Gill Sans MT" panose="020B0502020104020203" pitchFamily="34" charset="0"/>
                      </a:endParaRPr>
                    </a:p>
                  </a:txBody>
                  <a:tcPr anchor="ctr"/>
                </a:tc>
              </a:tr>
              <a:tr h="526370">
                <a:tc>
                  <a:txBody>
                    <a:bodyPr/>
                    <a:lstStyle/>
                    <a:p>
                      <a:pPr algn="l"/>
                      <a:r>
                        <a:rPr lang="en-US" sz="1400" b="1" baseline="0" dirty="0" smtClean="0">
                          <a:latin typeface="Gill Sans MT" panose="020B0502020104020203" pitchFamily="34" charset="0"/>
                        </a:rPr>
                        <a:t>July 2014</a:t>
                      </a:r>
                      <a:endParaRPr lang="en-US" sz="1400" b="1" baseline="0" dirty="0">
                        <a:solidFill>
                          <a:schemeClr val="bg1"/>
                        </a:solidFill>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78%</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83%</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14%</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6%</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2%</a:t>
                      </a:r>
                      <a:endParaRPr lang="en-US" dirty="0">
                        <a:latin typeface="Gill Sans MT" panose="020B0502020104020203" pitchFamily="34" charset="0"/>
                      </a:endParaRPr>
                    </a:p>
                  </a:txBody>
                  <a:tcPr anchor="ctr"/>
                </a:tc>
              </a:tr>
              <a:tr h="623937">
                <a:tc>
                  <a:txBody>
                    <a:bodyPr/>
                    <a:lstStyle/>
                    <a:p>
                      <a:pPr algn="l"/>
                      <a:r>
                        <a:rPr lang="en-US" sz="1400" b="1" baseline="0" dirty="0" smtClean="0">
                          <a:latin typeface="Gill Sans MT" panose="020B0502020104020203" pitchFamily="34" charset="0"/>
                        </a:rPr>
                        <a:t>September 2014</a:t>
                      </a:r>
                      <a:endParaRPr lang="en-US" sz="1400" b="1" baseline="0" dirty="0">
                        <a:solidFill>
                          <a:schemeClr val="bg1"/>
                        </a:solidFill>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63%</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67%</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25%</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8%</a:t>
                      </a:r>
                      <a:endParaRPr lang="en-US" dirty="0">
                        <a:latin typeface="Gill Sans MT" panose="020B0502020104020203" pitchFamily="34" charset="0"/>
                      </a:endParaRPr>
                    </a:p>
                  </a:txBody>
                  <a:tcPr anchor="ctr"/>
                </a:tc>
                <a:tc>
                  <a:txBody>
                    <a:bodyPr/>
                    <a:lstStyle/>
                    <a:p>
                      <a:pPr algn="ctr"/>
                      <a:r>
                        <a:rPr lang="en-US" dirty="0" smtClean="0">
                          <a:latin typeface="Gill Sans MT" panose="020B0502020104020203" pitchFamily="34" charset="0"/>
                        </a:rPr>
                        <a:t>3%</a:t>
                      </a:r>
                      <a:endParaRPr lang="en-US" dirty="0">
                        <a:latin typeface="Gill Sans MT" panose="020B0502020104020203" pitchFamily="34" charset="0"/>
                      </a:endParaRPr>
                    </a:p>
                  </a:txBody>
                  <a:tcPr anchor="ctr"/>
                </a:tc>
              </a:tr>
              <a:tr h="891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Gill Sans MT" panose="020B0502020104020203" pitchFamily="34" charset="0"/>
                        </a:rPr>
                        <a:t>Overall</a:t>
                      </a:r>
                      <a:endParaRPr lang="en-US" b="1" baseline="0" dirty="0">
                        <a:solidFill>
                          <a:schemeClr val="bg1"/>
                        </a:solidFill>
                        <a:latin typeface="Gill Sans MT" panose="020B0502020104020203" pitchFamily="34" charset="0"/>
                      </a:endParaRPr>
                    </a:p>
                  </a:txBody>
                  <a:tcPr anchor="ctr">
                    <a:solidFill>
                      <a:srgbClr val="CCECFF"/>
                    </a:solidFill>
                  </a:tcPr>
                </a:tc>
                <a:tc>
                  <a:txBody>
                    <a:bodyPr/>
                    <a:lstStyle/>
                    <a:p>
                      <a:pPr algn="ctr"/>
                      <a:r>
                        <a:rPr lang="en-US" b="1" dirty="0" smtClean="0">
                          <a:latin typeface="Gill Sans MT" panose="020B0502020104020203" pitchFamily="34" charset="0"/>
                        </a:rPr>
                        <a:t>75%</a:t>
                      </a:r>
                      <a:endParaRPr lang="en-US" b="1" dirty="0">
                        <a:latin typeface="Gill Sans MT" panose="020B0502020104020203" pitchFamily="34" charset="0"/>
                      </a:endParaRPr>
                    </a:p>
                  </a:txBody>
                  <a:tcPr anchor="ctr">
                    <a:solidFill>
                      <a:srgbClr val="CCECFF"/>
                    </a:solidFill>
                  </a:tcPr>
                </a:tc>
                <a:tc>
                  <a:txBody>
                    <a:bodyPr/>
                    <a:lstStyle/>
                    <a:p>
                      <a:pPr algn="ctr"/>
                      <a:r>
                        <a:rPr lang="en-US" b="1" dirty="0" smtClean="0">
                          <a:latin typeface="Gill Sans MT" panose="020B0502020104020203" pitchFamily="34" charset="0"/>
                        </a:rPr>
                        <a:t>79%</a:t>
                      </a:r>
                      <a:endParaRPr lang="en-US" b="1" dirty="0">
                        <a:latin typeface="Gill Sans MT" panose="020B0502020104020203" pitchFamily="34" charset="0"/>
                      </a:endParaRPr>
                    </a:p>
                  </a:txBody>
                  <a:tcPr anchor="ctr">
                    <a:solidFill>
                      <a:srgbClr val="CCECFF"/>
                    </a:solidFill>
                  </a:tcPr>
                </a:tc>
                <a:tc>
                  <a:txBody>
                    <a:bodyPr/>
                    <a:lstStyle/>
                    <a:p>
                      <a:pPr algn="ctr"/>
                      <a:r>
                        <a:rPr lang="en-US" b="1" dirty="0" smtClean="0">
                          <a:latin typeface="Gill Sans MT" panose="020B0502020104020203" pitchFamily="34" charset="0"/>
                        </a:rPr>
                        <a:t>17%</a:t>
                      </a:r>
                      <a:endParaRPr lang="en-US" b="1" dirty="0">
                        <a:latin typeface="Gill Sans MT" panose="020B0502020104020203" pitchFamily="34" charset="0"/>
                      </a:endParaRPr>
                    </a:p>
                  </a:txBody>
                  <a:tcPr anchor="ctr">
                    <a:solidFill>
                      <a:srgbClr val="CCECFF"/>
                    </a:solidFill>
                  </a:tcPr>
                </a:tc>
                <a:tc>
                  <a:txBody>
                    <a:bodyPr/>
                    <a:lstStyle/>
                    <a:p>
                      <a:pPr algn="ctr"/>
                      <a:r>
                        <a:rPr lang="en-US" b="1" dirty="0" smtClean="0">
                          <a:latin typeface="Gill Sans MT" panose="020B0502020104020203" pitchFamily="34" charset="0"/>
                        </a:rPr>
                        <a:t>5%</a:t>
                      </a:r>
                      <a:endParaRPr lang="en-US" b="1" dirty="0">
                        <a:latin typeface="Gill Sans MT" panose="020B0502020104020203" pitchFamily="34" charset="0"/>
                      </a:endParaRPr>
                    </a:p>
                  </a:txBody>
                  <a:tcPr anchor="ctr">
                    <a:solidFill>
                      <a:srgbClr val="CCECFF"/>
                    </a:solidFill>
                  </a:tcPr>
                </a:tc>
                <a:tc>
                  <a:txBody>
                    <a:bodyPr/>
                    <a:lstStyle/>
                    <a:p>
                      <a:pPr algn="ctr"/>
                      <a:r>
                        <a:rPr lang="en-US" b="1" dirty="0" smtClean="0">
                          <a:latin typeface="Gill Sans MT" panose="020B0502020104020203" pitchFamily="34" charset="0"/>
                        </a:rPr>
                        <a:t>2%</a:t>
                      </a:r>
                      <a:endParaRPr lang="en-US" b="1" dirty="0">
                        <a:latin typeface="Gill Sans MT" panose="020B0502020104020203" pitchFamily="34" charset="0"/>
                      </a:endParaRPr>
                    </a:p>
                  </a:txBody>
                  <a:tcPr anchor="ctr">
                    <a:solidFill>
                      <a:srgbClr val="CCECFF"/>
                    </a:solidFill>
                  </a:tcPr>
                </a:tc>
              </a:tr>
            </a:tbl>
          </a:graphicData>
        </a:graphic>
      </p:graphicFrame>
      <p:sp>
        <p:nvSpPr>
          <p:cNvPr id="5" name="Rectangle 4"/>
          <p:cNvSpPr/>
          <p:nvPr/>
        </p:nvSpPr>
        <p:spPr>
          <a:xfrm>
            <a:off x="450574" y="228600"/>
            <a:ext cx="10368238" cy="1077218"/>
          </a:xfrm>
          <a:prstGeom prst="rect">
            <a:avLst/>
          </a:prstGeom>
        </p:spPr>
        <p:txBody>
          <a:bodyPr wrap="square">
            <a:spAutoFit/>
          </a:bodyPr>
          <a:lstStyle/>
          <a:p>
            <a:r>
              <a:rPr lang="en-US" sz="3200" dirty="0" smtClean="0">
                <a:latin typeface="Gill Sans MT" panose="020B0502020104020203" pitchFamily="34" charset="0"/>
              </a:rPr>
              <a:t>Independent Verification: </a:t>
            </a:r>
          </a:p>
          <a:p>
            <a:r>
              <a:rPr lang="en-US" sz="3200" dirty="0" smtClean="0">
                <a:solidFill>
                  <a:srgbClr val="0C5CAB"/>
                </a:solidFill>
                <a:latin typeface="Gill Sans MT" panose="020B0502020104020203" pitchFamily="34" charset="0"/>
              </a:rPr>
              <a:t>2014/15 Accreditation Cycle</a:t>
            </a:r>
            <a:endParaRPr lang="en-US" sz="32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11593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85241355"/>
              </p:ext>
            </p:extLst>
          </p:nvPr>
        </p:nvGraphicFramePr>
        <p:xfrm>
          <a:off x="303212" y="1268255"/>
          <a:ext cx="10820400" cy="52117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0574" y="228600"/>
            <a:ext cx="10368238" cy="1077218"/>
          </a:xfrm>
          <a:prstGeom prst="rect">
            <a:avLst/>
          </a:prstGeom>
        </p:spPr>
        <p:txBody>
          <a:bodyPr wrap="square">
            <a:spAutoFit/>
          </a:bodyPr>
          <a:lstStyle/>
          <a:p>
            <a:r>
              <a:rPr lang="en-US" sz="3200" dirty="0" smtClean="0">
                <a:latin typeface="Gill Sans MT" panose="020B0502020104020203" pitchFamily="34" charset="0"/>
              </a:rPr>
              <a:t>Independent Verification: </a:t>
            </a:r>
          </a:p>
          <a:p>
            <a:r>
              <a:rPr lang="en-US" sz="3200" dirty="0" smtClean="0">
                <a:solidFill>
                  <a:srgbClr val="0C5CAB"/>
                </a:solidFill>
                <a:latin typeface="Gill Sans MT" panose="020B0502020104020203" pitchFamily="34" charset="0"/>
              </a:rPr>
              <a:t>2014/15 Accreditation Cycle</a:t>
            </a:r>
            <a:endParaRPr lang="en-US" sz="32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02251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212" y="2133600"/>
            <a:ext cx="6004560" cy="1815882"/>
          </a:xfrm>
          <a:prstGeom prst="rect">
            <a:avLst/>
          </a:prstGeom>
          <a:noFill/>
        </p:spPr>
        <p:txBody>
          <a:bodyPr wrap="square" rtlCol="0">
            <a:spAutoFit/>
          </a:bodyPr>
          <a:lstStyle/>
          <a:p>
            <a:r>
              <a:rPr lang="en-US" sz="4000" dirty="0" smtClean="0">
                <a:latin typeface="Gill Sans MT" panose="020B0502020104020203" pitchFamily="34" charset="0"/>
              </a:rPr>
              <a:t>Best Practices / </a:t>
            </a:r>
          </a:p>
          <a:p>
            <a:r>
              <a:rPr lang="en-US" sz="4000" dirty="0" smtClean="0">
                <a:solidFill>
                  <a:srgbClr val="0070C0"/>
                </a:solidFill>
                <a:latin typeface="Gill Sans MT" panose="020B0502020104020203" pitchFamily="34" charset="0"/>
              </a:rPr>
              <a:t>Lessons Learned</a:t>
            </a:r>
            <a:endParaRPr lang="en-US" sz="3600" dirty="0" smtClean="0">
              <a:solidFill>
                <a:srgbClr val="0070C0"/>
              </a:solidFill>
              <a:latin typeface="Gill Sans MT" panose="020B0502020104020203" pitchFamily="34" charset="0"/>
            </a:endParaRPr>
          </a:p>
          <a:p>
            <a:endParaRPr lang="en-US" sz="3200" dirty="0">
              <a:latin typeface="High Tower Text" panose="02040502050506030303" pitchFamily="18" charset="0"/>
            </a:endParaRPr>
          </a:p>
        </p:txBody>
      </p:sp>
    </p:spTree>
    <p:extLst>
      <p:ext uri="{BB962C8B-B14F-4D97-AF65-F5344CB8AC3E}">
        <p14:creationId xmlns:p14="http://schemas.microsoft.com/office/powerpoint/2010/main" val="83522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08011" y="2209800"/>
            <a:ext cx="10210800" cy="4462760"/>
          </a:xfrm>
          <a:prstGeom prst="rect">
            <a:avLst/>
          </a:prstGeom>
          <a:noFill/>
          <a:ln w="9525">
            <a:noFill/>
            <a:miter lim="800000"/>
            <a:headEnd/>
            <a:tailEnd/>
          </a:ln>
        </p:spPr>
        <p:txBody>
          <a:bodyPr wrap="square">
            <a:spAutoFit/>
          </a:bodyPr>
          <a:lstStyle/>
          <a:p>
            <a:pPr algn="just"/>
            <a:r>
              <a:rPr lang="en-US" sz="2000" dirty="0" smtClean="0">
                <a:latin typeface="Gill Sans MT" panose="020B0502020104020203" pitchFamily="34" charset="0"/>
              </a:rPr>
              <a:t>Accreditors expect </a:t>
            </a:r>
            <a:r>
              <a:rPr lang="en-US" sz="2000" dirty="0">
                <a:latin typeface="Gill Sans MT" panose="020B0502020104020203" pitchFamily="34" charset="0"/>
              </a:rPr>
              <a:t>schools to conduct a </a:t>
            </a:r>
            <a:r>
              <a:rPr lang="en-US" sz="2000" b="1" u="sng" dirty="0">
                <a:solidFill>
                  <a:srgbClr val="0070C0"/>
                </a:solidFill>
                <a:latin typeface="Gill Sans MT" panose="020B0502020104020203" pitchFamily="34" charset="0"/>
              </a:rPr>
              <a:t>realistic assessment</a:t>
            </a:r>
            <a:r>
              <a:rPr lang="en-US" sz="2000" b="1" dirty="0">
                <a:solidFill>
                  <a:srgbClr val="0070C0"/>
                </a:solidFill>
                <a:latin typeface="Gill Sans MT" panose="020B0502020104020203" pitchFamily="34" charset="0"/>
              </a:rPr>
              <a:t> </a:t>
            </a:r>
            <a:r>
              <a:rPr lang="en-US" sz="2000" dirty="0">
                <a:latin typeface="Gill Sans MT" panose="020B0502020104020203" pitchFamily="34" charset="0"/>
              </a:rPr>
              <a:t>of the viability of program offerings and the factors impacting student achievement.  </a:t>
            </a:r>
          </a:p>
          <a:p>
            <a:pPr algn="just"/>
            <a:endParaRPr lang="en-US" sz="2000" dirty="0">
              <a:latin typeface="Gill Sans MT" panose="020B0502020104020203" pitchFamily="34" charset="0"/>
            </a:endParaRPr>
          </a:p>
          <a:p>
            <a:pPr algn="just"/>
            <a:r>
              <a:rPr lang="en-US" sz="2000" dirty="0">
                <a:latin typeface="Gill Sans MT" panose="020B0502020104020203" pitchFamily="34" charset="0"/>
              </a:rPr>
              <a:t>In all cases, </a:t>
            </a:r>
            <a:r>
              <a:rPr lang="en-US" sz="2000" dirty="0" smtClean="0">
                <a:latin typeface="Gill Sans MT" panose="020B0502020104020203" pitchFamily="34" charset="0"/>
              </a:rPr>
              <a:t>accreditors expect </a:t>
            </a:r>
            <a:r>
              <a:rPr lang="en-US" sz="2000" dirty="0">
                <a:latin typeface="Gill Sans MT" panose="020B0502020104020203" pitchFamily="34" charset="0"/>
              </a:rPr>
              <a:t>that a school will take appropriate and responsible action regarding any program offering that is not meeting expectations.  </a:t>
            </a:r>
            <a:endParaRPr lang="en-US" sz="2000" dirty="0" smtClean="0">
              <a:latin typeface="Gill Sans MT" panose="020B0502020104020203" pitchFamily="34" charset="0"/>
            </a:endParaRPr>
          </a:p>
          <a:p>
            <a:pPr marL="800100" lvl="1" indent="-342900" algn="just">
              <a:buFont typeface="Arial" panose="020B0604020202020204" pitchFamily="34" charset="0"/>
              <a:buChar char="•"/>
            </a:pPr>
            <a:r>
              <a:rPr lang="en-US" sz="2000" dirty="0" smtClean="0">
                <a:latin typeface="Gill Sans MT" panose="020B0502020104020203" pitchFamily="34" charset="0"/>
              </a:rPr>
              <a:t>Schools should makes the decision about a program’s continued viability, and should not put this decision into the hands of a regulatory body (state or accreditor).</a:t>
            </a:r>
          </a:p>
          <a:p>
            <a:pPr algn="just"/>
            <a:endParaRPr lang="en-US" sz="2000" dirty="0">
              <a:latin typeface="Gill Sans MT" panose="020B0502020104020203" pitchFamily="34" charset="0"/>
            </a:endParaRPr>
          </a:p>
          <a:p>
            <a:pPr algn="just"/>
            <a:r>
              <a:rPr lang="en-US" sz="2000" dirty="0" smtClean="0">
                <a:latin typeface="Gill Sans MT" panose="020B0502020104020203" pitchFamily="34" charset="0"/>
              </a:rPr>
              <a:t>Some </a:t>
            </a:r>
            <a:r>
              <a:rPr lang="en-US" sz="2000" dirty="0">
                <a:latin typeface="Gill Sans MT" panose="020B0502020104020203" pitchFamily="34" charset="0"/>
              </a:rPr>
              <a:t>guiding questions include:</a:t>
            </a:r>
          </a:p>
          <a:p>
            <a:pPr algn="just"/>
            <a:endParaRPr lang="en-US" sz="2000" dirty="0">
              <a:latin typeface="Gill Sans MT" panose="020B0502020104020203" pitchFamily="34" charset="0"/>
            </a:endParaRPr>
          </a:p>
          <a:p>
            <a:pPr marL="342900" indent="-342900" algn="just">
              <a:buFont typeface="Arial" panose="020B0604020202020204" pitchFamily="34" charset="0"/>
              <a:buChar char="•"/>
            </a:pPr>
            <a:r>
              <a:rPr lang="en-US" sz="2000" dirty="0">
                <a:solidFill>
                  <a:srgbClr val="0070C0"/>
                </a:solidFill>
                <a:latin typeface="Gill Sans MT" panose="020B0502020104020203" pitchFamily="34" charset="0"/>
              </a:rPr>
              <a:t>At what rate are students graduating?</a:t>
            </a:r>
          </a:p>
          <a:p>
            <a:pPr marL="342900" indent="-342900" algn="just">
              <a:buFont typeface="Arial" panose="020B0604020202020204" pitchFamily="34" charset="0"/>
              <a:buChar char="•"/>
            </a:pPr>
            <a:r>
              <a:rPr lang="en-US" sz="2000" dirty="0">
                <a:solidFill>
                  <a:srgbClr val="0070C0"/>
                </a:solidFill>
                <a:latin typeface="Gill Sans MT" panose="020B0502020104020203" pitchFamily="34" charset="0"/>
              </a:rPr>
              <a:t>At what rate are graduates passing licensure exams?</a:t>
            </a:r>
          </a:p>
          <a:p>
            <a:pPr marL="342900" indent="-342900" algn="just">
              <a:buFont typeface="Arial" panose="020B0604020202020204" pitchFamily="34" charset="0"/>
              <a:buChar char="•"/>
            </a:pPr>
            <a:r>
              <a:rPr lang="en-US" sz="2000" dirty="0">
                <a:solidFill>
                  <a:srgbClr val="0070C0"/>
                </a:solidFill>
                <a:latin typeface="Gill Sans MT" panose="020B0502020104020203" pitchFamily="34" charset="0"/>
              </a:rPr>
              <a:t>At what rate are graduates getting a job in a training related field?</a:t>
            </a:r>
          </a:p>
          <a:p>
            <a:pPr algn="just"/>
            <a:endParaRPr lang="en-US" sz="2400" dirty="0">
              <a:latin typeface="Gill Sans MT" panose="020B0502020104020203" pitchFamily="34" charset="0"/>
            </a:endParaRPr>
          </a:p>
        </p:txBody>
      </p:sp>
      <p:sp>
        <p:nvSpPr>
          <p:cNvPr id="4" name="Rectangle 3"/>
          <p:cNvSpPr/>
          <p:nvPr/>
        </p:nvSpPr>
        <p:spPr>
          <a:xfrm>
            <a:off x="2867407" y="1447800"/>
            <a:ext cx="5692007" cy="584775"/>
          </a:xfrm>
          <a:prstGeom prst="rect">
            <a:avLst/>
          </a:prstGeom>
        </p:spPr>
        <p:txBody>
          <a:bodyPr wrap="none">
            <a:spAutoFit/>
          </a:bodyPr>
          <a:lstStyle/>
          <a:p>
            <a:r>
              <a:rPr lang="en-US" sz="3200" b="1" dirty="0">
                <a:solidFill>
                  <a:srgbClr val="0070C0"/>
                </a:solidFill>
                <a:latin typeface="Calibri Light" panose="020F0302020204030204" pitchFamily="34" charset="0"/>
              </a:rPr>
              <a:t>Program Viability and </a:t>
            </a:r>
            <a:r>
              <a:rPr lang="en-US" sz="3200" b="1" dirty="0">
                <a:latin typeface="Calibri Light" panose="020F0302020204030204" pitchFamily="34" charset="0"/>
              </a:rPr>
              <a:t>Assessment</a:t>
            </a:r>
          </a:p>
        </p:txBody>
      </p:sp>
      <p:sp>
        <p:nvSpPr>
          <p:cNvPr id="5" name="Rectangle 4"/>
          <p:cNvSpPr/>
          <p:nvPr/>
        </p:nvSpPr>
        <p:spPr>
          <a:xfrm>
            <a:off x="228600" y="2286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Tree>
    <p:extLst>
      <p:ext uri="{BB962C8B-B14F-4D97-AF65-F5344CB8AC3E}">
        <p14:creationId xmlns:p14="http://schemas.microsoft.com/office/powerpoint/2010/main" val="12268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0212" y="876300"/>
            <a:ext cx="5692007" cy="584775"/>
          </a:xfrm>
          <a:prstGeom prst="rect">
            <a:avLst/>
          </a:prstGeom>
        </p:spPr>
        <p:txBody>
          <a:bodyPr wrap="none">
            <a:spAutoFit/>
          </a:bodyPr>
          <a:lstStyle/>
          <a:p>
            <a:r>
              <a:rPr lang="en-US" sz="3200" b="1" dirty="0">
                <a:solidFill>
                  <a:srgbClr val="0070C0"/>
                </a:solidFill>
                <a:latin typeface="Calibri Light" panose="020F0302020204030204" pitchFamily="34" charset="0"/>
              </a:rPr>
              <a:t>Program Viability </a:t>
            </a:r>
            <a:r>
              <a:rPr lang="en-US" sz="3200" b="1" dirty="0">
                <a:latin typeface="Calibri Light" panose="020F0302020204030204" pitchFamily="34" charset="0"/>
              </a:rPr>
              <a:t>and Assessment</a:t>
            </a:r>
          </a:p>
        </p:txBody>
      </p:sp>
      <p:sp>
        <p:nvSpPr>
          <p:cNvPr id="5" name="Rectangle 4"/>
          <p:cNvSpPr/>
          <p:nvPr/>
        </p:nvSpPr>
        <p:spPr>
          <a:xfrm>
            <a:off x="228600" y="2286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
        <p:nvSpPr>
          <p:cNvPr id="6" name="Text Box 3"/>
          <p:cNvSpPr txBox="1">
            <a:spLocks noChangeArrowheads="1"/>
          </p:cNvSpPr>
          <p:nvPr/>
        </p:nvSpPr>
        <p:spPr bwMode="auto">
          <a:xfrm>
            <a:off x="227012" y="1524000"/>
            <a:ext cx="10515600" cy="544764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dirty="0" smtClean="0">
                <a:latin typeface="Gill Sans MT" panose="020B0502020104020203" pitchFamily="34" charset="0"/>
              </a:rPr>
              <a:t>Are </a:t>
            </a:r>
            <a:r>
              <a:rPr lang="en-US" sz="2000" dirty="0">
                <a:latin typeface="Gill Sans MT" panose="020B0502020104020203" pitchFamily="34" charset="0"/>
              </a:rPr>
              <a:t>graduation and employment rates getting better?  </a:t>
            </a:r>
          </a:p>
          <a:p>
            <a:pPr marL="800100" lvl="1" indent="-342900">
              <a:buFont typeface="Arial" panose="020B0604020202020204" pitchFamily="34" charset="0"/>
              <a:buChar char="•"/>
            </a:pPr>
            <a:r>
              <a:rPr lang="en-US" sz="2000" dirty="0">
                <a:solidFill>
                  <a:srgbClr val="0070C0"/>
                </a:solidFill>
                <a:latin typeface="Gill Sans MT" panose="020B0502020104020203" pitchFamily="34" charset="0"/>
              </a:rPr>
              <a:t>Getting worse? </a:t>
            </a:r>
          </a:p>
          <a:p>
            <a:pPr marL="342900" indent="-342900">
              <a:buFont typeface="Arial" panose="020B0604020202020204" pitchFamily="34" charset="0"/>
              <a:buChar char="•"/>
            </a:pPr>
            <a:endParaRPr lang="en-US" sz="14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Each year, accredited institutions are required to submit student achievement data to their accreditor via an annual report</a:t>
            </a:r>
          </a:p>
          <a:p>
            <a:pPr marL="800100" lvl="1" indent="-342900">
              <a:buFont typeface="Arial" panose="020B0604020202020204" pitchFamily="34" charset="0"/>
              <a:buChar char="•"/>
            </a:pPr>
            <a:r>
              <a:rPr lang="en-US" sz="2000" dirty="0" smtClean="0">
                <a:solidFill>
                  <a:srgbClr val="0070C0"/>
                </a:solidFill>
                <a:latin typeface="Gill Sans MT" panose="020B0502020104020203" pitchFamily="34" charset="0"/>
              </a:rPr>
              <a:t>How is the data trending year over year?</a:t>
            </a:r>
          </a:p>
          <a:p>
            <a:pPr lvl="1"/>
            <a:endParaRPr lang="en-US" sz="14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Are there any mitigating factors impacting the school’s ability to demonstrate successful student achievement</a:t>
            </a:r>
            <a:r>
              <a:rPr lang="en-US" sz="2000" dirty="0" smtClean="0">
                <a:latin typeface="Gill Sans MT" panose="020B0502020104020203" pitchFamily="34" charset="0"/>
              </a:rPr>
              <a:t>?</a:t>
            </a:r>
          </a:p>
          <a:p>
            <a:pPr marL="800100" lvl="1" indent="-342900">
              <a:buFont typeface="Arial" panose="020B0604020202020204" pitchFamily="34" charset="0"/>
              <a:buChar char="•"/>
            </a:pPr>
            <a:r>
              <a:rPr lang="en-US" sz="2000" dirty="0" smtClean="0">
                <a:solidFill>
                  <a:srgbClr val="0070C0"/>
                </a:solidFill>
                <a:latin typeface="Gill Sans MT" panose="020B0502020104020203" pitchFamily="34" charset="0"/>
              </a:rPr>
              <a:t>Economic Conditions, Unemployment, Student Population Served, etc.</a:t>
            </a:r>
            <a:endParaRPr lang="en-US" sz="2000" dirty="0">
              <a:solidFill>
                <a:srgbClr val="0070C0"/>
              </a:solidFill>
              <a:latin typeface="Gill Sans MT" panose="020B0502020104020203" pitchFamily="34" charset="0"/>
            </a:endParaRPr>
          </a:p>
          <a:p>
            <a:pPr marL="342900" indent="-342900">
              <a:buFont typeface="Arial" panose="020B0604020202020204" pitchFamily="34" charset="0"/>
              <a:buChar char="•"/>
            </a:pPr>
            <a:endParaRPr lang="en-US" sz="14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Did the school examine the rates of student graduation in relation to admissions standards</a:t>
            </a:r>
            <a:r>
              <a:rPr lang="en-US" sz="2000" dirty="0" smtClean="0">
                <a:latin typeface="Gill Sans MT" panose="020B0502020104020203" pitchFamily="34" charset="0"/>
              </a:rPr>
              <a:t>?</a:t>
            </a:r>
          </a:p>
          <a:p>
            <a:pPr marL="800100" lvl="1" indent="-342900">
              <a:buFont typeface="Arial" panose="020B0604020202020204" pitchFamily="34" charset="0"/>
              <a:buChar char="•"/>
            </a:pPr>
            <a:r>
              <a:rPr lang="en-US" sz="2000" dirty="0" smtClean="0">
                <a:solidFill>
                  <a:srgbClr val="0070C0"/>
                </a:solidFill>
                <a:latin typeface="Gill Sans MT" panose="020B0502020104020203" pitchFamily="34" charset="0"/>
              </a:rPr>
              <a:t>Is the school “open enrollment?”</a:t>
            </a:r>
            <a:endParaRPr lang="en-US" sz="2000" dirty="0">
              <a:solidFill>
                <a:srgbClr val="0070C0"/>
              </a:solidFill>
              <a:latin typeface="Gill Sans MT" panose="020B0502020104020203" pitchFamily="34" charset="0"/>
            </a:endParaRPr>
          </a:p>
          <a:p>
            <a:pPr marL="342900" indent="-342900">
              <a:buFont typeface="Arial" panose="020B0604020202020204" pitchFamily="34" charset="0"/>
              <a:buChar char="•"/>
            </a:pPr>
            <a:endParaRPr lang="en-US" sz="12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What changes has the school made with respect to the program curriculum or career service initiatives?</a:t>
            </a:r>
          </a:p>
          <a:p>
            <a:pPr marL="342900" indent="-342900">
              <a:buFont typeface="Arial" panose="020B0604020202020204" pitchFamily="34" charset="0"/>
              <a:buChar char="•"/>
            </a:pPr>
            <a:endParaRPr lang="en-US" sz="2000" dirty="0">
              <a:latin typeface="Calibri Light" panose="020F0302020204030204" pitchFamily="34" charset="0"/>
            </a:endParaRPr>
          </a:p>
          <a:p>
            <a:pPr algn="just"/>
            <a:endParaRPr lang="en-US" sz="2400" dirty="0">
              <a:latin typeface="Gill Sans MT" panose="020B0502020104020203" pitchFamily="34" charset="0"/>
            </a:endParaRPr>
          </a:p>
        </p:txBody>
      </p:sp>
    </p:spTree>
    <p:extLst>
      <p:ext uri="{BB962C8B-B14F-4D97-AF65-F5344CB8AC3E}">
        <p14:creationId xmlns:p14="http://schemas.microsoft.com/office/powerpoint/2010/main" val="20409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3212" y="1295400"/>
            <a:ext cx="9984967" cy="4876800"/>
          </a:xfrm>
          <a:prstGeom prst="rect">
            <a:avLst/>
          </a:prstGeom>
          <a:noFill/>
          <a:ln w="12700">
            <a:noFill/>
            <a:miter lim="800000"/>
            <a:headEnd/>
            <a:tailEnd/>
          </a:ln>
        </p:spPr>
        <p:txBody>
          <a:bodyPr lIns="90488" tIns="44450" rIns="90488" bIns="44450"/>
          <a:lstStyle/>
          <a:p>
            <a:pPr algn="ctr"/>
            <a:r>
              <a:rPr lang="en-US" sz="2400" b="1" dirty="0" smtClean="0">
                <a:latin typeface="Gill Sans MT" panose="020B0502020104020203" pitchFamily="34" charset="0"/>
              </a:rPr>
              <a:t>Working with an </a:t>
            </a:r>
            <a:r>
              <a:rPr lang="en-US" sz="2400" b="1" dirty="0" smtClean="0">
                <a:solidFill>
                  <a:srgbClr val="0070C0"/>
                </a:solidFill>
                <a:latin typeface="Gill Sans MT" panose="020B0502020104020203" pitchFamily="34" charset="0"/>
              </a:rPr>
              <a:t>Independent Third-Party</a:t>
            </a:r>
          </a:p>
          <a:p>
            <a:endParaRPr lang="en-US" sz="2000" dirty="0">
              <a:latin typeface="Gill Sans MT" panose="020B0502020104020203" pitchFamily="34" charset="0"/>
            </a:endParaRPr>
          </a:p>
          <a:p>
            <a:r>
              <a:rPr lang="en-US" sz="2000" dirty="0" smtClean="0">
                <a:latin typeface="Gill Sans MT" panose="020B0502020104020203" pitchFamily="34" charset="0"/>
              </a:rPr>
              <a:t>Keep in mind that the results that are provided by the independent third party should be: </a:t>
            </a:r>
          </a:p>
          <a:p>
            <a:endParaRPr lang="en-US" sz="2000" dirty="0">
              <a:latin typeface="Gill Sans MT" panose="020B0502020104020203" pitchFamily="34" charset="0"/>
            </a:endParaRPr>
          </a:p>
          <a:p>
            <a:pPr marL="342900" indent="-342900" algn="just">
              <a:buFont typeface="Arial" panose="020B0604020202020204" pitchFamily="34" charset="0"/>
              <a:buChar char="•"/>
            </a:pPr>
            <a:r>
              <a:rPr lang="en-US" sz="2000" b="1" dirty="0" smtClean="0">
                <a:solidFill>
                  <a:srgbClr val="0070C0"/>
                </a:solidFill>
                <a:latin typeface="Gill Sans MT" panose="020B0502020104020203" pitchFamily="34" charset="0"/>
              </a:rPr>
              <a:t>Useful –</a:t>
            </a:r>
            <a:r>
              <a:rPr lang="en-US" sz="2000" dirty="0" smtClean="0">
                <a:solidFill>
                  <a:srgbClr val="0070C0"/>
                </a:solidFill>
                <a:latin typeface="Gill Sans MT" panose="020B0502020104020203" pitchFamily="34" charset="0"/>
              </a:rPr>
              <a:t> </a:t>
            </a:r>
            <a:r>
              <a:rPr lang="en-US" sz="2000" dirty="0" smtClean="0">
                <a:latin typeface="Gill Sans MT" panose="020B0502020104020203" pitchFamily="34" charset="0"/>
              </a:rPr>
              <a:t>The report should provide specific details in each of the categories identified that presents the results in an easy to understand format for the school.</a:t>
            </a:r>
          </a:p>
          <a:p>
            <a:pPr algn="just"/>
            <a:endParaRPr lang="en-US" sz="2000" dirty="0" smtClean="0">
              <a:latin typeface="Gill Sans MT" panose="020B0502020104020203" pitchFamily="34" charset="0"/>
            </a:endParaRPr>
          </a:p>
          <a:p>
            <a:pPr marL="342900" indent="-342900" algn="just">
              <a:buFont typeface="Arial" panose="020B0604020202020204" pitchFamily="34" charset="0"/>
              <a:buChar char="•"/>
            </a:pPr>
            <a:r>
              <a:rPr lang="en-US" sz="2000" b="1" dirty="0" smtClean="0">
                <a:solidFill>
                  <a:srgbClr val="0070C0"/>
                </a:solidFill>
                <a:latin typeface="Gill Sans MT" panose="020B0502020104020203" pitchFamily="34" charset="0"/>
              </a:rPr>
              <a:t>Usable</a:t>
            </a:r>
            <a:r>
              <a:rPr lang="en-US" sz="2000" dirty="0" smtClean="0">
                <a:solidFill>
                  <a:srgbClr val="0070C0"/>
                </a:solidFill>
                <a:latin typeface="Gill Sans MT" panose="020B0502020104020203" pitchFamily="34" charset="0"/>
              </a:rPr>
              <a:t> –</a:t>
            </a:r>
            <a:r>
              <a:rPr lang="en-US" sz="2000" dirty="0" smtClean="0">
                <a:latin typeface="Gill Sans MT" panose="020B0502020104020203" pitchFamily="34" charset="0"/>
              </a:rPr>
              <a:t> Does the report provide the necessary information, in an organized, detailed fashion to afford the school an opportunity to explore any “unable to verify” or “verified as not correct”?</a:t>
            </a:r>
          </a:p>
          <a:p>
            <a:pPr marL="800100" lvl="1" indent="-342900" algn="just">
              <a:buFont typeface="Arial" panose="020B0604020202020204" pitchFamily="34" charset="0"/>
              <a:buChar char="•"/>
            </a:pPr>
            <a:r>
              <a:rPr lang="en-US" sz="2000" dirty="0">
                <a:latin typeface="Gill Sans MT" panose="020B0502020104020203" pitchFamily="34" charset="0"/>
              </a:rPr>
              <a:t>For any graduate found to be “verified as not correct” the report should be specific as to why</a:t>
            </a:r>
            <a:r>
              <a:rPr lang="en-US" sz="2000" dirty="0" smtClean="0">
                <a:latin typeface="Gill Sans MT" panose="020B0502020104020203" pitchFamily="34" charset="0"/>
              </a:rPr>
              <a:t>.</a:t>
            </a:r>
            <a:endParaRPr lang="en-US" sz="2000" dirty="0">
              <a:latin typeface="Gill Sans MT" panose="020B0502020104020203" pitchFamily="34" charset="0"/>
            </a:endParaRPr>
          </a:p>
        </p:txBody>
      </p:sp>
      <p:sp>
        <p:nvSpPr>
          <p:cNvPr id="3" name="Rectangle 2"/>
          <p:cNvSpPr/>
          <p:nvPr/>
        </p:nvSpPr>
        <p:spPr>
          <a:xfrm>
            <a:off x="227012" y="1524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Tree>
    <p:extLst>
      <p:ext uri="{BB962C8B-B14F-4D97-AF65-F5344CB8AC3E}">
        <p14:creationId xmlns:p14="http://schemas.microsoft.com/office/powerpoint/2010/main" val="296903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9412" y="1066800"/>
            <a:ext cx="10363200" cy="5181600"/>
          </a:xfrm>
        </p:spPr>
        <p:txBody>
          <a:bodyPr>
            <a:normAutofit/>
          </a:bodyPr>
          <a:lstStyle/>
          <a:p>
            <a:pPr marL="45720" indent="0" algn="ctr">
              <a:buNone/>
            </a:pPr>
            <a:endParaRPr lang="en-US" sz="2800" b="1" u="sng" dirty="0" smtClean="0">
              <a:solidFill>
                <a:schemeClr val="tx1"/>
              </a:solidFill>
              <a:latin typeface="Gill Sans MT" panose="020B0502020104020203" pitchFamily="34" charset="0"/>
            </a:endParaRPr>
          </a:p>
          <a:p>
            <a:pPr marL="45720" indent="0" algn="ctr">
              <a:buNone/>
            </a:pPr>
            <a:r>
              <a:rPr lang="en-US" sz="3200" b="1" dirty="0" smtClean="0">
                <a:solidFill>
                  <a:schemeClr val="tx1"/>
                </a:solidFill>
                <a:latin typeface="Gill Sans MT" panose="020B0502020104020203" pitchFamily="34" charset="0"/>
              </a:rPr>
              <a:t>Meaningful </a:t>
            </a:r>
            <a:r>
              <a:rPr lang="en-US" sz="3200" b="1" dirty="0">
                <a:solidFill>
                  <a:schemeClr val="tx1"/>
                </a:solidFill>
                <a:latin typeface="Gill Sans MT" panose="020B0502020104020203" pitchFamily="34" charset="0"/>
              </a:rPr>
              <a:t>things are happening </a:t>
            </a:r>
            <a:r>
              <a:rPr lang="en-US" sz="3200" b="1" dirty="0">
                <a:solidFill>
                  <a:srgbClr val="0070C0"/>
                </a:solidFill>
                <a:latin typeface="Gill Sans MT" panose="020B0502020104020203" pitchFamily="34" charset="0"/>
              </a:rPr>
              <a:t>every day </a:t>
            </a:r>
            <a:r>
              <a:rPr lang="en-US" sz="3200" b="1" dirty="0">
                <a:solidFill>
                  <a:schemeClr val="tx1"/>
                </a:solidFill>
                <a:latin typeface="Gill Sans MT" panose="020B0502020104020203" pitchFamily="34" charset="0"/>
              </a:rPr>
              <a:t>at </a:t>
            </a:r>
            <a:r>
              <a:rPr lang="en-US" sz="3200" b="1" dirty="0" smtClean="0">
                <a:solidFill>
                  <a:schemeClr val="tx1"/>
                </a:solidFill>
                <a:latin typeface="Gill Sans MT" panose="020B0502020104020203" pitchFamily="34" charset="0"/>
              </a:rPr>
              <a:t>ACCSC-accredited </a:t>
            </a:r>
            <a:r>
              <a:rPr lang="en-US" sz="3200" b="1" dirty="0">
                <a:solidFill>
                  <a:schemeClr val="tx1"/>
                </a:solidFill>
                <a:latin typeface="Gill Sans MT" panose="020B0502020104020203" pitchFamily="34" charset="0"/>
              </a:rPr>
              <a:t>institutions. </a:t>
            </a:r>
            <a:r>
              <a:rPr lang="en-US" sz="2200" b="1" dirty="0">
                <a:solidFill>
                  <a:srgbClr val="0070C0"/>
                </a:solidFill>
                <a:latin typeface="Gill Sans MT" panose="020B0502020104020203" pitchFamily="34" charset="0"/>
              </a:rPr>
              <a:t/>
            </a:r>
            <a:br>
              <a:rPr lang="en-US" sz="2200" b="1" dirty="0">
                <a:solidFill>
                  <a:srgbClr val="0070C0"/>
                </a:solidFill>
                <a:latin typeface="Gill Sans MT" panose="020B0502020104020203" pitchFamily="34" charset="0"/>
              </a:rPr>
            </a:br>
            <a:endParaRPr lang="en-US" sz="2200" b="1" dirty="0" smtClean="0">
              <a:solidFill>
                <a:srgbClr val="0070C0"/>
              </a:solidFill>
              <a:latin typeface="Gill Sans MT" panose="020B0502020104020203" pitchFamily="34" charset="0"/>
            </a:endParaRPr>
          </a:p>
          <a:p>
            <a:pPr marL="0" lvl="0" indent="0">
              <a:buNone/>
            </a:pPr>
            <a:r>
              <a:rPr lang="en-US" sz="2200" dirty="0" smtClean="0">
                <a:solidFill>
                  <a:schemeClr val="tx1"/>
                </a:solidFill>
                <a:latin typeface="Gill Sans MT" panose="020B0502020104020203" pitchFamily="34" charset="0"/>
              </a:rPr>
              <a:t>In 2014-2015,  ACCSC conducted over </a:t>
            </a:r>
            <a:r>
              <a:rPr lang="en-US" sz="2400" dirty="0" smtClean="0">
                <a:solidFill>
                  <a:srgbClr val="0070C0"/>
                </a:solidFill>
                <a:latin typeface="Gill Sans MT" panose="020B0502020104020203" pitchFamily="34" charset="0"/>
              </a:rPr>
              <a:t>500</a:t>
            </a:r>
            <a:r>
              <a:rPr lang="en-US" sz="2200" dirty="0" smtClean="0">
                <a:solidFill>
                  <a:schemeClr val="tx1"/>
                </a:solidFill>
                <a:latin typeface="Gill Sans MT" panose="020B0502020104020203" pitchFamily="34" charset="0"/>
              </a:rPr>
              <a:t> on-site </a:t>
            </a:r>
            <a:r>
              <a:rPr lang="en-US" sz="2200" dirty="0">
                <a:solidFill>
                  <a:schemeClr val="tx1"/>
                </a:solidFill>
                <a:latin typeface="Gill Sans MT" panose="020B0502020104020203" pitchFamily="34" charset="0"/>
              </a:rPr>
              <a:t>evaluations </a:t>
            </a:r>
            <a:endParaRPr lang="en-US" sz="2200" dirty="0" smtClean="0">
              <a:solidFill>
                <a:schemeClr val="tx1"/>
              </a:solidFill>
              <a:latin typeface="Gill Sans MT" panose="020B0502020104020203" pitchFamily="34" charset="0"/>
            </a:endParaRPr>
          </a:p>
          <a:p>
            <a:pPr marL="0" lvl="0" indent="0">
              <a:buNone/>
            </a:pPr>
            <a:r>
              <a:rPr lang="en-US" sz="2200" dirty="0" smtClean="0">
                <a:solidFill>
                  <a:schemeClr val="tx1"/>
                </a:solidFill>
                <a:latin typeface="Gill Sans MT" panose="020B0502020104020203" pitchFamily="34" charset="0"/>
              </a:rPr>
              <a:t>Every </a:t>
            </a:r>
            <a:r>
              <a:rPr lang="en-US" sz="2200" dirty="0">
                <a:solidFill>
                  <a:schemeClr val="tx1"/>
                </a:solidFill>
                <a:latin typeface="Gill Sans MT" panose="020B0502020104020203" pitchFamily="34" charset="0"/>
              </a:rPr>
              <a:t>single day students are </a:t>
            </a:r>
            <a:r>
              <a:rPr lang="en-US" sz="2200" dirty="0" smtClean="0">
                <a:solidFill>
                  <a:schemeClr val="tx1"/>
                </a:solidFill>
                <a:latin typeface="Gill Sans MT" panose="020B0502020104020203" pitchFamily="34" charset="0"/>
              </a:rPr>
              <a:t>engaged in the classroom/labs, going </a:t>
            </a:r>
            <a:r>
              <a:rPr lang="en-US" sz="2200" dirty="0">
                <a:solidFill>
                  <a:schemeClr val="tx1"/>
                </a:solidFill>
                <a:latin typeface="Gill Sans MT" panose="020B0502020104020203" pitchFamily="34" charset="0"/>
              </a:rPr>
              <a:t>on externships, taking licensure exams, graduating with skills needed to gain entry into a vocational field, and ultimately starting on their career path</a:t>
            </a:r>
            <a:r>
              <a:rPr lang="en-US" sz="2200" dirty="0" smtClean="0">
                <a:solidFill>
                  <a:schemeClr val="tx1"/>
                </a:solidFill>
                <a:latin typeface="Gill Sans MT" panose="020B0502020104020203" pitchFamily="34" charset="0"/>
              </a:rPr>
              <a:t>.</a:t>
            </a:r>
            <a:endParaRPr lang="en-US" sz="2200" dirty="0">
              <a:solidFill>
                <a:schemeClr val="tx1"/>
              </a:solidFill>
              <a:latin typeface="Gill Sans MT" panose="020B0502020104020203" pitchFamily="34" charset="0"/>
            </a:endParaRPr>
          </a:p>
          <a:p>
            <a:pPr marL="800100" lvl="1" indent="-342900" algn="just"/>
            <a:r>
              <a:rPr lang="en-US" sz="2200" dirty="0" smtClean="0">
                <a:solidFill>
                  <a:schemeClr val="tx1"/>
                </a:solidFill>
                <a:latin typeface="Gill Sans MT" panose="020B0502020104020203" pitchFamily="34" charset="0"/>
              </a:rPr>
              <a:t>The average graduate placement rate at ACCSC-accredited institutions from 2012 to 2014 was </a:t>
            </a:r>
            <a:r>
              <a:rPr lang="en-US" sz="2200" dirty="0" smtClean="0">
                <a:solidFill>
                  <a:srgbClr val="0070C0"/>
                </a:solidFill>
                <a:latin typeface="Gill Sans MT" panose="020B0502020104020203" pitchFamily="34" charset="0"/>
              </a:rPr>
              <a:t>7</a:t>
            </a:r>
            <a:r>
              <a:rPr lang="en-US" sz="2400" dirty="0" smtClean="0">
                <a:solidFill>
                  <a:srgbClr val="0070C0"/>
                </a:solidFill>
                <a:latin typeface="Gill Sans MT" panose="020B0502020104020203" pitchFamily="34" charset="0"/>
              </a:rPr>
              <a:t>6%.</a:t>
            </a:r>
            <a:endParaRPr lang="en-US" sz="2200" dirty="0" smtClean="0">
              <a:solidFill>
                <a:srgbClr val="0070C0"/>
              </a:solidFill>
              <a:latin typeface="Gill Sans MT" panose="020B0502020104020203" pitchFamily="34" charset="0"/>
            </a:endParaRPr>
          </a:p>
        </p:txBody>
      </p:sp>
      <p:sp>
        <p:nvSpPr>
          <p:cNvPr id="5" name="Rectangle 4"/>
          <p:cNvSpPr/>
          <p:nvPr/>
        </p:nvSpPr>
        <p:spPr>
          <a:xfrm>
            <a:off x="255474" y="228600"/>
            <a:ext cx="7406640" cy="523220"/>
          </a:xfrm>
          <a:prstGeom prst="rect">
            <a:avLst/>
          </a:prstGeom>
        </p:spPr>
        <p:txBody>
          <a:bodyPr wrap="square">
            <a:spAutoFit/>
          </a:bodyPr>
          <a:lstStyle/>
          <a:p>
            <a:r>
              <a:rPr lang="en-US" sz="2800" dirty="0">
                <a:solidFill>
                  <a:srgbClr val="0070C0"/>
                </a:solidFill>
                <a:latin typeface="Gill Sans MT" panose="020B0502020104020203" pitchFamily="34" charset="0"/>
              </a:rPr>
              <a:t>Foundational Thoughts for Today’s Presentation</a:t>
            </a: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79412" y="1600200"/>
            <a:ext cx="9984967" cy="4876800"/>
          </a:xfrm>
          <a:prstGeom prst="rect">
            <a:avLst/>
          </a:prstGeom>
          <a:noFill/>
          <a:ln w="12700">
            <a:noFill/>
            <a:miter lim="800000"/>
            <a:headEnd/>
            <a:tailEnd/>
          </a:ln>
        </p:spPr>
        <p:txBody>
          <a:bodyPr lIns="90488" tIns="44450" rIns="90488" bIns="44450"/>
          <a:lstStyle/>
          <a:p>
            <a:pPr algn="just"/>
            <a:endParaRPr lang="en-US" sz="1900" dirty="0" smtClean="0">
              <a:latin typeface="Gill Sans MT" panose="020B0502020104020203" pitchFamily="34" charset="0"/>
            </a:endParaRPr>
          </a:p>
          <a:p>
            <a:pPr marL="342900" indent="-342900" algn="just">
              <a:buFont typeface="Arial" panose="020B0604020202020204" pitchFamily="34" charset="0"/>
              <a:buChar char="•"/>
            </a:pPr>
            <a:r>
              <a:rPr lang="en-US" sz="2200" b="1" dirty="0" smtClean="0">
                <a:solidFill>
                  <a:srgbClr val="0070C0"/>
                </a:solidFill>
                <a:latin typeface="Gill Sans MT" panose="020B0502020104020203" pitchFamily="34" charset="0"/>
              </a:rPr>
              <a:t>Sortable</a:t>
            </a:r>
            <a:r>
              <a:rPr lang="en-US" sz="2200" dirty="0" smtClean="0">
                <a:solidFill>
                  <a:srgbClr val="0070C0"/>
                </a:solidFill>
                <a:latin typeface="Gill Sans MT" panose="020B0502020104020203" pitchFamily="34" charset="0"/>
              </a:rPr>
              <a:t> – </a:t>
            </a:r>
            <a:r>
              <a:rPr lang="en-US" sz="2200" dirty="0" smtClean="0">
                <a:latin typeface="Gill Sans MT" panose="020B0502020104020203" pitchFamily="34" charset="0"/>
              </a:rPr>
              <a:t>the school should be able to easily sort through the data, for example by category or by employer, to gain additional information on any trends in the results of the audit.</a:t>
            </a:r>
          </a:p>
          <a:p>
            <a:pPr marL="685800" lvl="0" indent="-342900" algn="just">
              <a:spcBef>
                <a:spcPct val="20000"/>
              </a:spcBef>
              <a:spcAft>
                <a:spcPts val="600"/>
              </a:spcAft>
              <a:buFont typeface="Arial" panose="020B0604020202020204" pitchFamily="34" charset="0"/>
              <a:buChar char="•"/>
            </a:pPr>
            <a:r>
              <a:rPr lang="en-US" sz="2200" dirty="0">
                <a:latin typeface="Gill Sans MT" panose="020B0502020104020203" pitchFamily="34" charset="0"/>
              </a:rPr>
              <a:t>The</a:t>
            </a:r>
            <a:r>
              <a:rPr lang="en-US" sz="2200" b="1" dirty="0">
                <a:solidFill>
                  <a:srgbClr val="0070C0"/>
                </a:solidFill>
                <a:latin typeface="Gill Sans MT" panose="020B0502020104020203" pitchFamily="34" charset="0"/>
              </a:rPr>
              <a:t> school </a:t>
            </a:r>
            <a:r>
              <a:rPr lang="en-US" sz="2200" dirty="0">
                <a:latin typeface="Gill Sans MT" panose="020B0502020104020203" pitchFamily="34" charset="0"/>
              </a:rPr>
              <a:t>is responsible for making sure third-party results are </a:t>
            </a:r>
            <a:r>
              <a:rPr lang="en-US" sz="2200" dirty="0" smtClean="0">
                <a:latin typeface="Gill Sans MT" panose="020B0502020104020203" pitchFamily="34" charset="0"/>
              </a:rPr>
              <a:t>submitted </a:t>
            </a:r>
            <a:r>
              <a:rPr lang="en-US" sz="2200" dirty="0">
                <a:latin typeface="Gill Sans MT" panose="020B0502020104020203" pitchFamily="34" charset="0"/>
              </a:rPr>
              <a:t>on-time and organized in accordance with the guidelines. </a:t>
            </a:r>
          </a:p>
          <a:p>
            <a:pPr marL="685800" indent="-342900" algn="just">
              <a:spcBef>
                <a:spcPct val="20000"/>
              </a:spcBef>
              <a:spcAft>
                <a:spcPts val="600"/>
              </a:spcAft>
              <a:buFont typeface="Arial" panose="020B0604020202020204" pitchFamily="34" charset="0"/>
              <a:buChar char="•"/>
            </a:pPr>
            <a:r>
              <a:rPr lang="en-US" sz="2200" dirty="0">
                <a:latin typeface="Gill Sans MT" panose="020B0502020104020203" pitchFamily="34" charset="0"/>
              </a:rPr>
              <a:t>The </a:t>
            </a:r>
            <a:r>
              <a:rPr lang="en-US" sz="2200" b="1" dirty="0">
                <a:solidFill>
                  <a:srgbClr val="0070C0"/>
                </a:solidFill>
                <a:latin typeface="Gill Sans MT" panose="020B0502020104020203" pitchFamily="34" charset="0"/>
              </a:rPr>
              <a:t>third-party </a:t>
            </a:r>
            <a:r>
              <a:rPr lang="en-US" sz="2200" dirty="0">
                <a:latin typeface="Gill Sans MT" panose="020B0502020104020203" pitchFamily="34" charset="0"/>
              </a:rPr>
              <a:t>should be able to meet </a:t>
            </a:r>
            <a:r>
              <a:rPr lang="en-US" sz="2200" dirty="0" smtClean="0">
                <a:latin typeface="Gill Sans MT" panose="020B0502020104020203" pitchFamily="34" charset="0"/>
              </a:rPr>
              <a:t>the </a:t>
            </a:r>
            <a:r>
              <a:rPr lang="en-US" sz="2200" dirty="0">
                <a:latin typeface="Gill Sans MT" panose="020B0502020104020203" pitchFamily="34" charset="0"/>
              </a:rPr>
              <a:t>institution’s timelines and needs</a:t>
            </a:r>
            <a:r>
              <a:rPr lang="en-US" sz="2200" dirty="0" smtClean="0">
                <a:latin typeface="Gill Sans MT" panose="020B0502020104020203" pitchFamily="34" charset="0"/>
              </a:rPr>
              <a:t>.</a:t>
            </a:r>
          </a:p>
          <a:p>
            <a:pPr marL="1143000" lvl="1" indent="-342900" algn="just">
              <a:spcBef>
                <a:spcPct val="20000"/>
              </a:spcBef>
              <a:spcAft>
                <a:spcPts val="600"/>
              </a:spcAft>
              <a:buFont typeface="Arial" panose="020B0604020202020204" pitchFamily="34" charset="0"/>
              <a:buChar char="•"/>
            </a:pPr>
            <a:r>
              <a:rPr lang="en-US" sz="2200" dirty="0" smtClean="0">
                <a:latin typeface="Gill Sans MT" panose="020B0502020104020203" pitchFamily="34" charset="0"/>
              </a:rPr>
              <a:t>Be specific with the due date of results as part of the contract with a third-party.</a:t>
            </a:r>
            <a:endParaRPr lang="en-US" sz="2200" dirty="0">
              <a:latin typeface="Gill Sans MT" panose="020B0502020104020203" pitchFamily="34" charset="0"/>
            </a:endParaRPr>
          </a:p>
          <a:p>
            <a:pPr marL="342900" indent="-342900" algn="just">
              <a:buFont typeface="Arial" panose="020B0604020202020204" pitchFamily="34" charset="0"/>
              <a:buChar char="•"/>
            </a:pPr>
            <a:endParaRPr lang="en-US" sz="2400" dirty="0" smtClean="0">
              <a:latin typeface="Gill Sans MT" panose="020B0502020104020203" pitchFamily="34" charset="0"/>
            </a:endParaRPr>
          </a:p>
          <a:p>
            <a:pPr algn="just"/>
            <a:endParaRPr lang="en-US" sz="2400" dirty="0" smtClean="0">
              <a:latin typeface="Gill Sans MT" panose="020B0502020104020203" pitchFamily="34" charset="0"/>
            </a:endParaRPr>
          </a:p>
          <a:p>
            <a:pPr algn="just"/>
            <a:endParaRPr lang="en-US" sz="2400" dirty="0">
              <a:latin typeface="High Tower Text" panose="02040502050506030303" pitchFamily="18" charset="0"/>
            </a:endParaRPr>
          </a:p>
          <a:p>
            <a:pPr algn="just"/>
            <a:endParaRPr lang="en-US" sz="1600" dirty="0" smtClean="0">
              <a:latin typeface="High Tower Text" panose="02040502050506030303" pitchFamily="18" charset="0"/>
            </a:endParaRPr>
          </a:p>
          <a:p>
            <a:pPr algn="just"/>
            <a:r>
              <a:rPr lang="en-US" sz="3200" dirty="0">
                <a:latin typeface="High Tower Text" panose="02040502050506030303" pitchFamily="18" charset="0"/>
              </a:rPr>
              <a:t> </a:t>
            </a: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227012" y="1524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Tree>
    <p:extLst>
      <p:ext uri="{BB962C8B-B14F-4D97-AF65-F5344CB8AC3E}">
        <p14:creationId xmlns:p14="http://schemas.microsoft.com/office/powerpoint/2010/main" val="30787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Best Practices / </a:t>
            </a:r>
            <a:r>
              <a:rPr lang="en-US" sz="3200" b="1" dirty="0" smtClean="0">
                <a:latin typeface="Gill Sans MT" panose="020B0502020104020203" pitchFamily="34" charset="0"/>
              </a:rPr>
              <a:t>Lessons Learned</a:t>
            </a:r>
            <a:endParaRPr lang="en-US" sz="3200" dirty="0">
              <a:latin typeface="Gill Sans MT" panose="020B0502020104020203" pitchFamily="34" charset="0"/>
            </a:endParaRPr>
          </a:p>
        </p:txBody>
      </p:sp>
      <p:sp>
        <p:nvSpPr>
          <p:cNvPr id="4" name="Rectangle 3"/>
          <p:cNvSpPr/>
          <p:nvPr/>
        </p:nvSpPr>
        <p:spPr>
          <a:xfrm>
            <a:off x="0" y="990600"/>
            <a:ext cx="10742612" cy="8143768"/>
          </a:xfrm>
          <a:prstGeom prst="rect">
            <a:avLst/>
          </a:prstGeom>
        </p:spPr>
        <p:txBody>
          <a:bodyPr wrap="square">
            <a:spAutoFit/>
          </a:bodyPr>
          <a:lstStyle/>
          <a:p>
            <a:pPr marL="342900" lvl="0" algn="ctr">
              <a:spcBef>
                <a:spcPct val="20000"/>
              </a:spcBef>
              <a:spcAft>
                <a:spcPts val="300"/>
              </a:spcAft>
            </a:pPr>
            <a:r>
              <a:rPr lang="en-US" sz="4000" b="1" dirty="0" smtClean="0">
                <a:latin typeface="Gill Sans MT" panose="020B0502020104020203" pitchFamily="34" charset="0"/>
              </a:rPr>
              <a:t>Start</a:t>
            </a:r>
            <a:r>
              <a:rPr lang="en-US" sz="4000" b="1" dirty="0" smtClean="0">
                <a:solidFill>
                  <a:srgbClr val="0070C0"/>
                </a:solidFill>
                <a:latin typeface="Gill Sans MT" panose="020B0502020104020203" pitchFamily="34" charset="0"/>
              </a:rPr>
              <a:t> Early</a:t>
            </a:r>
            <a:r>
              <a:rPr lang="en-US" sz="4000" dirty="0" smtClean="0">
                <a:solidFill>
                  <a:prstClr val="black"/>
                </a:solidFill>
                <a:latin typeface="Gill Sans MT" panose="020B0502020104020203" pitchFamily="34" charset="0"/>
              </a:rPr>
              <a:t>.</a:t>
            </a:r>
          </a:p>
          <a:p>
            <a:pPr marL="685800" indent="-342900" algn="just">
              <a:spcBef>
                <a:spcPct val="20000"/>
              </a:spcBef>
              <a:spcAft>
                <a:spcPts val="300"/>
              </a:spcAft>
              <a:buFont typeface="Arial" panose="020B0604020202020204" pitchFamily="34" charset="0"/>
              <a:buChar char="•"/>
            </a:pPr>
            <a:r>
              <a:rPr lang="en-US" sz="2200" b="1" u="sng" dirty="0" smtClean="0">
                <a:solidFill>
                  <a:prstClr val="black"/>
                </a:solidFill>
                <a:latin typeface="Gill Sans MT" panose="020B0502020104020203" pitchFamily="34" charset="0"/>
              </a:rPr>
              <a:t>Real Time </a:t>
            </a:r>
            <a:r>
              <a:rPr lang="en-US" sz="2200" b="1" dirty="0" smtClean="0">
                <a:solidFill>
                  <a:prstClr val="black"/>
                </a:solidFill>
                <a:latin typeface="Gill Sans MT" panose="020B0502020104020203" pitchFamily="34" charset="0"/>
              </a:rPr>
              <a:t>Verifications </a:t>
            </a:r>
            <a:r>
              <a:rPr lang="en-US" sz="2200" dirty="0" smtClean="0">
                <a:solidFill>
                  <a:prstClr val="black"/>
                </a:solidFill>
                <a:latin typeface="Gill Sans MT" panose="020B0502020104020203" pitchFamily="34" charset="0"/>
              </a:rPr>
              <a:t>– Do not wait fox six months to begin the verification process.</a:t>
            </a:r>
          </a:p>
          <a:p>
            <a:pPr marL="1143000" lvl="1" indent="-342900" algn="just">
              <a:spcBef>
                <a:spcPct val="20000"/>
              </a:spcBef>
              <a:spcAft>
                <a:spcPts val="300"/>
              </a:spcAft>
              <a:buFont typeface="Arial" panose="020B0604020202020204" pitchFamily="34" charset="0"/>
              <a:buChar char="•"/>
            </a:pPr>
            <a:r>
              <a:rPr lang="en-US" sz="2200" dirty="0" smtClean="0">
                <a:solidFill>
                  <a:prstClr val="black"/>
                </a:solidFill>
                <a:latin typeface="Gill Sans MT" panose="020B0502020104020203" pitchFamily="34" charset="0"/>
              </a:rPr>
              <a:t>Older employment data proves to be more difficult to verify.</a:t>
            </a:r>
          </a:p>
          <a:p>
            <a:pPr marL="1143000" lvl="1" indent="-342900" algn="just">
              <a:spcBef>
                <a:spcPct val="20000"/>
              </a:spcBef>
              <a:spcAft>
                <a:spcPts val="300"/>
              </a:spcAft>
              <a:buFont typeface="Arial" panose="020B0604020202020204" pitchFamily="34" charset="0"/>
              <a:buChar char="•"/>
            </a:pPr>
            <a:r>
              <a:rPr lang="en-US" sz="2200" dirty="0" smtClean="0">
                <a:solidFill>
                  <a:prstClr val="black"/>
                </a:solidFill>
                <a:latin typeface="Gill Sans MT" panose="020B0502020104020203" pitchFamily="34" charset="0"/>
              </a:rPr>
              <a:t>Batching Verifications  - Weekly?  Monthly?  Quarterly?</a:t>
            </a:r>
          </a:p>
          <a:p>
            <a:pPr marL="1143000" lvl="1" indent="-342900" algn="just">
              <a:spcBef>
                <a:spcPct val="20000"/>
              </a:spcBef>
              <a:spcAft>
                <a:spcPts val="300"/>
              </a:spcAft>
              <a:buFont typeface="Arial" panose="020B0604020202020204" pitchFamily="34" charset="0"/>
              <a:buChar char="•"/>
            </a:pPr>
            <a:endParaRPr lang="en-US" sz="1200" dirty="0" smtClean="0">
              <a:solidFill>
                <a:prstClr val="black"/>
              </a:solidFill>
              <a:latin typeface="Gill Sans MT" panose="020B0502020104020203" pitchFamily="34" charset="0"/>
            </a:endParaRPr>
          </a:p>
          <a:p>
            <a:pPr marL="685800" indent="-342900" algn="just">
              <a:spcBef>
                <a:spcPct val="20000"/>
              </a:spcBef>
              <a:spcAft>
                <a:spcPts val="300"/>
              </a:spcAft>
              <a:buFont typeface="Arial" panose="020B0604020202020204" pitchFamily="34" charset="0"/>
              <a:buChar char="•"/>
            </a:pPr>
            <a:r>
              <a:rPr lang="en-US" sz="2200" dirty="0" smtClean="0">
                <a:solidFill>
                  <a:prstClr val="black"/>
                </a:solidFill>
                <a:latin typeface="Gill Sans MT" panose="020B0502020104020203" pitchFamily="34" charset="0"/>
              </a:rPr>
              <a:t>Verify the employment </a:t>
            </a:r>
            <a:r>
              <a:rPr lang="en-US" sz="2200" b="1" dirty="0" smtClean="0">
                <a:solidFill>
                  <a:srgbClr val="0070C0"/>
                </a:solidFill>
                <a:latin typeface="Gill Sans MT" panose="020B0502020104020203" pitchFamily="34" charset="0"/>
              </a:rPr>
              <a:t>AFTER</a:t>
            </a:r>
            <a:r>
              <a:rPr lang="en-US" sz="2200" dirty="0" smtClean="0">
                <a:solidFill>
                  <a:srgbClr val="0070C0"/>
                </a:solidFill>
                <a:latin typeface="Gill Sans MT" panose="020B0502020104020203" pitchFamily="34" charset="0"/>
              </a:rPr>
              <a:t> </a:t>
            </a:r>
            <a:r>
              <a:rPr lang="en-US" sz="2200" dirty="0" smtClean="0">
                <a:latin typeface="Gill Sans MT" panose="020B0502020104020203" pitchFamily="34" charset="0"/>
              </a:rPr>
              <a:t>t</a:t>
            </a:r>
            <a:r>
              <a:rPr lang="en-US" sz="2200" dirty="0" smtClean="0">
                <a:solidFill>
                  <a:prstClr val="black"/>
                </a:solidFill>
                <a:latin typeface="Gill Sans MT" panose="020B0502020104020203" pitchFamily="34" charset="0"/>
              </a:rPr>
              <a:t>he graduate started work.</a:t>
            </a:r>
          </a:p>
          <a:p>
            <a:pPr marL="1143000" lvl="1" indent="-342900" algn="just">
              <a:spcBef>
                <a:spcPct val="20000"/>
              </a:spcBef>
              <a:spcAft>
                <a:spcPts val="300"/>
              </a:spcAft>
              <a:buFont typeface="Arial" panose="020B0604020202020204" pitchFamily="34" charset="0"/>
              <a:buChar char="•"/>
            </a:pPr>
            <a:r>
              <a:rPr lang="en-US" sz="2200" dirty="0">
                <a:solidFill>
                  <a:prstClr val="black"/>
                </a:solidFill>
                <a:latin typeface="Gill Sans MT" panose="020B0502020104020203" pitchFamily="34" charset="0"/>
              </a:rPr>
              <a:t>This is the </a:t>
            </a:r>
            <a:r>
              <a:rPr lang="en-US" sz="2200" b="1" u="sng" dirty="0">
                <a:solidFill>
                  <a:srgbClr val="0070C0"/>
                </a:solidFill>
                <a:latin typeface="Gill Sans MT" panose="020B0502020104020203" pitchFamily="34" charset="0"/>
              </a:rPr>
              <a:t>most common reason </a:t>
            </a:r>
            <a:r>
              <a:rPr lang="en-US" sz="2200" dirty="0">
                <a:solidFill>
                  <a:prstClr val="black"/>
                </a:solidFill>
                <a:latin typeface="Gill Sans MT" panose="020B0502020104020203" pitchFamily="34" charset="0"/>
              </a:rPr>
              <a:t>for an invalid </a:t>
            </a:r>
            <a:r>
              <a:rPr lang="en-US" sz="2200" dirty="0" smtClean="0">
                <a:solidFill>
                  <a:prstClr val="black"/>
                </a:solidFill>
                <a:latin typeface="Gill Sans MT" panose="020B0502020104020203" pitchFamily="34" charset="0"/>
              </a:rPr>
              <a:t>placement</a:t>
            </a:r>
          </a:p>
          <a:p>
            <a:pPr marL="1143000" lvl="1" indent="-342900" algn="just">
              <a:spcBef>
                <a:spcPct val="20000"/>
              </a:spcBef>
              <a:spcAft>
                <a:spcPts val="300"/>
              </a:spcAft>
              <a:buFont typeface="Arial" panose="020B0604020202020204" pitchFamily="34" charset="0"/>
              <a:buChar char="•"/>
            </a:pPr>
            <a:r>
              <a:rPr lang="en-US" sz="2200" dirty="0" smtClean="0">
                <a:solidFill>
                  <a:prstClr val="black"/>
                </a:solidFill>
                <a:latin typeface="Gill Sans MT" panose="020B0502020104020203" pitchFamily="34" charset="0"/>
              </a:rPr>
              <a:t>Many times a graduate is offered a position (after externship) and the school counts that student as employed in field; however, the school did not verify that the person actually started.</a:t>
            </a:r>
          </a:p>
          <a:p>
            <a:pPr marL="1600200" lvl="2" indent="-342900" algn="just">
              <a:spcBef>
                <a:spcPct val="20000"/>
              </a:spcBef>
              <a:spcAft>
                <a:spcPts val="300"/>
              </a:spcAft>
              <a:buFont typeface="Arial" panose="020B0604020202020204" pitchFamily="34" charset="0"/>
              <a:buChar char="•"/>
            </a:pPr>
            <a:r>
              <a:rPr lang="en-US" sz="2200" dirty="0" smtClean="0">
                <a:solidFill>
                  <a:prstClr val="black"/>
                </a:solidFill>
                <a:latin typeface="Gill Sans MT" panose="020B0502020104020203" pitchFamily="34" charset="0"/>
              </a:rPr>
              <a:t>Verify 5, 7, or 14 days after the graduate started, began working, and received pay.</a:t>
            </a:r>
          </a:p>
          <a:p>
            <a:pPr marL="800100" lvl="1" algn="just">
              <a:spcBef>
                <a:spcPct val="20000"/>
              </a:spcBef>
              <a:spcAft>
                <a:spcPts val="300"/>
              </a:spcAft>
            </a:pPr>
            <a:endParaRPr lang="en-US" sz="2200" dirty="0" smtClean="0">
              <a:solidFill>
                <a:prstClr val="black"/>
              </a:solidFill>
              <a:latin typeface="Calibri Light" panose="020F0302020204030204" pitchFamily="34" charset="0"/>
            </a:endParaRPr>
          </a:p>
          <a:p>
            <a:pPr marL="800100" lvl="1">
              <a:spcBef>
                <a:spcPct val="20000"/>
              </a:spcBef>
              <a:spcAft>
                <a:spcPts val="1200"/>
              </a:spcAft>
            </a:pPr>
            <a:endParaRPr lang="en-US" sz="2400" dirty="0">
              <a:solidFill>
                <a:prstClr val="black"/>
              </a:solidFill>
              <a:latin typeface="Gill Sans MT" panose="020B0502020104020203" pitchFamily="34" charset="0"/>
            </a:endParaRPr>
          </a:p>
          <a:p>
            <a:pPr marL="685800" lvl="0" indent="-342900" algn="just">
              <a:spcBef>
                <a:spcPct val="20000"/>
              </a:spcBef>
              <a:spcAft>
                <a:spcPts val="600"/>
              </a:spcAft>
              <a:buFont typeface="Arial" panose="020B0604020202020204" pitchFamily="34" charset="0"/>
              <a:buChar char="•"/>
            </a:pPr>
            <a:endParaRPr lang="en-US" sz="2400" dirty="0" smtClean="0">
              <a:solidFill>
                <a:prstClr val="black"/>
              </a:solidFill>
              <a:latin typeface="Gill Sans MT" panose="020B0502020104020203" pitchFamily="34" charset="0"/>
            </a:endParaRPr>
          </a:p>
          <a:p>
            <a:pPr marL="342900" lvl="0" algn="just">
              <a:spcBef>
                <a:spcPct val="20000"/>
              </a:spcBef>
            </a:pPr>
            <a:endParaRPr lang="en-US" sz="2000" dirty="0" smtClean="0">
              <a:solidFill>
                <a:prstClr val="black"/>
              </a:solidFill>
              <a:latin typeface="Gill Sans MT" panose="020B0502020104020203" pitchFamily="34" charset="0"/>
            </a:endParaRPr>
          </a:p>
          <a:p>
            <a:pPr marL="685800" lvl="0" indent="-342900" algn="just">
              <a:spcBef>
                <a:spcPct val="20000"/>
              </a:spcBef>
              <a:buFont typeface="Arial" panose="020B0604020202020204" pitchFamily="34" charset="0"/>
              <a:buChar char="•"/>
            </a:pPr>
            <a:endParaRPr lang="en-US" sz="2000" dirty="0">
              <a:solidFill>
                <a:prstClr val="black"/>
              </a:solidFill>
              <a:latin typeface="Gill Sans MT" panose="020B0502020104020203" pitchFamily="34" charset="0"/>
            </a:endParaRPr>
          </a:p>
          <a:p>
            <a:pPr marL="342900" lvl="0" algn="just">
              <a:spcBef>
                <a:spcPct val="20000"/>
              </a:spcBef>
            </a:pPr>
            <a:r>
              <a:rPr lang="en-US" sz="2000" dirty="0" smtClean="0">
                <a:solidFill>
                  <a:prstClr val="black"/>
                </a:solidFill>
                <a:latin typeface="Gill Sans MT" panose="020B0502020104020203" pitchFamily="34" charset="0"/>
              </a:rPr>
              <a:t>	</a:t>
            </a:r>
          </a:p>
        </p:txBody>
      </p:sp>
    </p:spTree>
    <p:extLst>
      <p:ext uri="{BB962C8B-B14F-4D97-AF65-F5344CB8AC3E}">
        <p14:creationId xmlns:p14="http://schemas.microsoft.com/office/powerpoint/2010/main" val="31424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Best Practices / </a:t>
            </a:r>
            <a:r>
              <a:rPr lang="en-US" sz="3200" b="1" dirty="0" smtClean="0">
                <a:latin typeface="Gill Sans MT" panose="020B0502020104020203" pitchFamily="34" charset="0"/>
              </a:rPr>
              <a:t>Lessons Learned</a:t>
            </a:r>
            <a:endParaRPr lang="en-US" sz="3200" dirty="0">
              <a:latin typeface="Gill Sans MT" panose="020B0502020104020203" pitchFamily="34" charset="0"/>
            </a:endParaRPr>
          </a:p>
        </p:txBody>
      </p:sp>
      <p:sp>
        <p:nvSpPr>
          <p:cNvPr id="4" name="Rectangle 3"/>
          <p:cNvSpPr/>
          <p:nvPr/>
        </p:nvSpPr>
        <p:spPr>
          <a:xfrm>
            <a:off x="26316" y="1143000"/>
            <a:ext cx="10820400" cy="6566413"/>
          </a:xfrm>
          <a:prstGeom prst="rect">
            <a:avLst/>
          </a:prstGeom>
        </p:spPr>
        <p:txBody>
          <a:bodyPr wrap="square">
            <a:spAutoFit/>
          </a:bodyPr>
          <a:lstStyle/>
          <a:p>
            <a:pPr marL="800100" lvl="1" algn="just">
              <a:spcBef>
                <a:spcPct val="20000"/>
              </a:spcBef>
              <a:spcAft>
                <a:spcPts val="300"/>
              </a:spcAft>
            </a:pPr>
            <a:endParaRPr lang="en-US" sz="1400" dirty="0" smtClean="0">
              <a:solidFill>
                <a:prstClr val="black"/>
              </a:solidFill>
              <a:latin typeface="Calibri Light" panose="020F0302020204030204" pitchFamily="34" charset="0"/>
            </a:endParaRPr>
          </a:p>
          <a:p>
            <a:pPr marL="342900" lvl="0" algn="ctr">
              <a:spcBef>
                <a:spcPct val="20000"/>
              </a:spcBef>
              <a:spcAft>
                <a:spcPts val="300"/>
              </a:spcAft>
            </a:pPr>
            <a:r>
              <a:rPr lang="en-US" sz="2400" b="1" dirty="0" smtClean="0">
                <a:solidFill>
                  <a:srgbClr val="0070C0"/>
                </a:solidFill>
                <a:latin typeface="Gill Sans MT" panose="020B0502020104020203" pitchFamily="34" charset="0"/>
              </a:rPr>
              <a:t>Incorporate </a:t>
            </a:r>
            <a:r>
              <a:rPr lang="en-US" sz="2400" b="1" dirty="0" smtClean="0">
                <a:solidFill>
                  <a:prstClr val="black"/>
                </a:solidFill>
                <a:latin typeface="Gill Sans MT" panose="020B0502020104020203" pitchFamily="34" charset="0"/>
              </a:rPr>
              <a:t>Third-Party </a:t>
            </a:r>
            <a:r>
              <a:rPr lang="en-US" sz="2400" b="1" dirty="0">
                <a:solidFill>
                  <a:prstClr val="black"/>
                </a:solidFill>
                <a:latin typeface="Gill Sans MT" panose="020B0502020104020203" pitchFamily="34" charset="0"/>
              </a:rPr>
              <a:t>V</a:t>
            </a:r>
            <a:r>
              <a:rPr lang="en-US" sz="2400" b="1" dirty="0" smtClean="0">
                <a:solidFill>
                  <a:prstClr val="black"/>
                </a:solidFill>
                <a:latin typeface="Gill Sans MT" panose="020B0502020104020203" pitchFamily="34" charset="0"/>
              </a:rPr>
              <a:t>erification into Regular </a:t>
            </a:r>
            <a:r>
              <a:rPr lang="en-US" sz="2400" b="1" dirty="0">
                <a:solidFill>
                  <a:prstClr val="black"/>
                </a:solidFill>
                <a:latin typeface="Gill Sans MT" panose="020B0502020104020203" pitchFamily="34" charset="0"/>
              </a:rPr>
              <a:t>O</a:t>
            </a:r>
            <a:r>
              <a:rPr lang="en-US" sz="2400" b="1" dirty="0" smtClean="0">
                <a:solidFill>
                  <a:prstClr val="black"/>
                </a:solidFill>
                <a:latin typeface="Gill Sans MT" panose="020B0502020104020203" pitchFamily="34" charset="0"/>
              </a:rPr>
              <a:t>n-going Processes </a:t>
            </a:r>
          </a:p>
          <a:p>
            <a:pPr marL="342900" lvl="0" algn="just">
              <a:spcBef>
                <a:spcPct val="20000"/>
              </a:spcBef>
              <a:spcAft>
                <a:spcPts val="300"/>
              </a:spcAft>
            </a:pPr>
            <a:endParaRPr lang="en-US" sz="2000" dirty="0">
              <a:solidFill>
                <a:prstClr val="black"/>
              </a:solidFill>
              <a:latin typeface="Gill Sans MT" panose="020B0502020104020203" pitchFamily="34" charset="0"/>
            </a:endParaRPr>
          </a:p>
          <a:p>
            <a:pPr marL="342900" lvl="0" algn="just">
              <a:spcBef>
                <a:spcPct val="20000"/>
              </a:spcBef>
              <a:spcAft>
                <a:spcPts val="300"/>
              </a:spcAft>
            </a:pPr>
            <a:r>
              <a:rPr lang="en-US" sz="2000" dirty="0" smtClean="0">
                <a:solidFill>
                  <a:prstClr val="black"/>
                </a:solidFill>
                <a:latin typeface="Gill Sans MT" panose="020B0502020104020203" pitchFamily="34" charset="0"/>
              </a:rPr>
              <a:t>This requires budgetary / financial support</a:t>
            </a:r>
          </a:p>
          <a:p>
            <a:pPr marL="685800" lvl="0" indent="-342900" algn="just">
              <a:spcBef>
                <a:spcPct val="20000"/>
              </a:spcBef>
              <a:spcAft>
                <a:spcPts val="300"/>
              </a:spcAft>
              <a:buFont typeface="Arial" panose="020B0604020202020204" pitchFamily="34" charset="0"/>
              <a:buChar char="•"/>
            </a:pPr>
            <a:r>
              <a:rPr lang="en-US" sz="2000" dirty="0" smtClean="0">
                <a:solidFill>
                  <a:prstClr val="black"/>
                </a:solidFill>
                <a:latin typeface="Gill Sans MT" panose="020B0502020104020203" pitchFamily="34" charset="0"/>
              </a:rPr>
              <a:t>For programs that have stable/reliable/consistent employment results, consider having an independent third-party conduct a 10% / 25% sampling each year.</a:t>
            </a:r>
          </a:p>
          <a:p>
            <a:pPr marL="685800" lvl="0" indent="-342900" algn="just">
              <a:spcBef>
                <a:spcPct val="20000"/>
              </a:spcBef>
              <a:spcAft>
                <a:spcPts val="300"/>
              </a:spcAft>
              <a:buFont typeface="Arial" panose="020B0604020202020204" pitchFamily="34" charset="0"/>
              <a:buChar char="•"/>
            </a:pPr>
            <a:endParaRPr lang="en-US" sz="2000" dirty="0" smtClean="0">
              <a:solidFill>
                <a:prstClr val="black"/>
              </a:solidFill>
              <a:latin typeface="Gill Sans MT" panose="020B0502020104020203" pitchFamily="34" charset="0"/>
            </a:endParaRPr>
          </a:p>
          <a:p>
            <a:pPr marL="342900" algn="just">
              <a:spcBef>
                <a:spcPct val="20000"/>
              </a:spcBef>
              <a:spcAft>
                <a:spcPts val="300"/>
              </a:spcAft>
            </a:pPr>
            <a:r>
              <a:rPr lang="en-US" sz="2000" dirty="0" smtClean="0">
                <a:solidFill>
                  <a:prstClr val="black"/>
                </a:solidFill>
                <a:latin typeface="Gill Sans MT" panose="020B0502020104020203" pitchFamily="34" charset="0"/>
              </a:rPr>
              <a:t>Consider </a:t>
            </a:r>
            <a:r>
              <a:rPr lang="en-US" sz="2000" dirty="0">
                <a:solidFill>
                  <a:prstClr val="black"/>
                </a:solidFill>
                <a:latin typeface="Gill Sans MT" panose="020B0502020104020203" pitchFamily="34" charset="0"/>
              </a:rPr>
              <a:t>having an independent third-party conduct a 50% to 100% sampling every </a:t>
            </a:r>
            <a:r>
              <a:rPr lang="en-US" sz="2000" dirty="0" smtClean="0">
                <a:solidFill>
                  <a:prstClr val="black"/>
                </a:solidFill>
                <a:latin typeface="Gill Sans MT" panose="020B0502020104020203" pitchFamily="34" charset="0"/>
              </a:rPr>
              <a:t>year for programs with: </a:t>
            </a:r>
          </a:p>
          <a:p>
            <a:pPr marL="800100" lvl="0" indent="-457200" algn="just">
              <a:spcBef>
                <a:spcPct val="20000"/>
              </a:spcBef>
              <a:spcAft>
                <a:spcPts val="300"/>
              </a:spcAft>
              <a:buFont typeface="+mj-lt"/>
              <a:buAutoNum type="arabicPeriod"/>
            </a:pPr>
            <a:r>
              <a:rPr lang="en-US" sz="2000" dirty="0">
                <a:solidFill>
                  <a:prstClr val="black"/>
                </a:solidFill>
                <a:latin typeface="Gill Sans MT" panose="020B0502020104020203" pitchFamily="34" charset="0"/>
              </a:rPr>
              <a:t>A</a:t>
            </a:r>
            <a:r>
              <a:rPr lang="en-US" sz="2000" dirty="0" smtClean="0">
                <a:solidFill>
                  <a:prstClr val="black"/>
                </a:solidFill>
                <a:latin typeface="Gill Sans MT" panose="020B0502020104020203" pitchFamily="34" charset="0"/>
              </a:rPr>
              <a:t> significant number of self-employed graduates (prove more difficult to verify), </a:t>
            </a:r>
          </a:p>
          <a:p>
            <a:pPr marL="800100" lvl="0" indent="-457200" algn="just">
              <a:spcBef>
                <a:spcPct val="20000"/>
              </a:spcBef>
              <a:spcAft>
                <a:spcPts val="300"/>
              </a:spcAft>
              <a:buFont typeface="+mj-lt"/>
              <a:buAutoNum type="arabicPeriod"/>
            </a:pPr>
            <a:r>
              <a:rPr lang="en-US" sz="2000" dirty="0">
                <a:solidFill>
                  <a:prstClr val="black"/>
                </a:solidFill>
                <a:latin typeface="Gill Sans MT" panose="020B0502020104020203" pitchFamily="34" charset="0"/>
              </a:rPr>
              <a:t>P</a:t>
            </a:r>
            <a:r>
              <a:rPr lang="en-US" sz="2000" dirty="0" smtClean="0">
                <a:solidFill>
                  <a:prstClr val="black"/>
                </a:solidFill>
                <a:latin typeface="Gill Sans MT" panose="020B0502020104020203" pitchFamily="34" charset="0"/>
              </a:rPr>
              <a:t>rograms that have historically had more challenges with employment, or </a:t>
            </a:r>
          </a:p>
          <a:p>
            <a:pPr marL="800100" lvl="0" indent="-457200" algn="just">
              <a:spcBef>
                <a:spcPct val="20000"/>
              </a:spcBef>
              <a:spcAft>
                <a:spcPts val="300"/>
              </a:spcAft>
              <a:buFont typeface="+mj-lt"/>
              <a:buAutoNum type="arabicPeriod"/>
            </a:pPr>
            <a:r>
              <a:rPr lang="en-US" sz="2000" dirty="0">
                <a:solidFill>
                  <a:prstClr val="black"/>
                </a:solidFill>
                <a:latin typeface="Gill Sans MT" panose="020B0502020104020203" pitchFamily="34" charset="0"/>
              </a:rPr>
              <a:t>P</a:t>
            </a:r>
            <a:r>
              <a:rPr lang="en-US" sz="2000" dirty="0" smtClean="0">
                <a:solidFill>
                  <a:prstClr val="black"/>
                </a:solidFill>
                <a:latin typeface="Gill Sans MT" panose="020B0502020104020203" pitchFamily="34" charset="0"/>
              </a:rPr>
              <a:t>rograms that have not faired well during a previous verification process (i.e. high number of unable to verify / verified as incorrect) </a:t>
            </a:r>
          </a:p>
          <a:p>
            <a:pPr marL="685800" lvl="0" indent="-342900" algn="just">
              <a:spcBef>
                <a:spcPct val="20000"/>
              </a:spcBef>
              <a:spcAft>
                <a:spcPts val="300"/>
              </a:spcAft>
              <a:buFont typeface="Arial" panose="020B0604020202020204" pitchFamily="34" charset="0"/>
              <a:buChar char="•"/>
            </a:pPr>
            <a:endParaRPr lang="en-US" sz="2200" dirty="0" smtClean="0">
              <a:solidFill>
                <a:prstClr val="black"/>
              </a:solidFill>
              <a:latin typeface="Gill Sans MT" panose="020B0502020104020203" pitchFamily="34" charset="0"/>
            </a:endParaRPr>
          </a:p>
          <a:p>
            <a:pPr marL="342900" lvl="0" algn="just">
              <a:spcBef>
                <a:spcPct val="20000"/>
              </a:spcBef>
            </a:pPr>
            <a:endParaRPr lang="en-US" sz="2000" dirty="0" smtClean="0">
              <a:solidFill>
                <a:prstClr val="black"/>
              </a:solidFill>
              <a:latin typeface="Gill Sans MT" panose="020B0502020104020203" pitchFamily="34" charset="0"/>
            </a:endParaRPr>
          </a:p>
          <a:p>
            <a:pPr marL="685800" lvl="0" indent="-342900" algn="just">
              <a:spcBef>
                <a:spcPct val="20000"/>
              </a:spcBef>
              <a:buFont typeface="Arial" panose="020B0604020202020204" pitchFamily="34" charset="0"/>
              <a:buChar char="•"/>
            </a:pPr>
            <a:endParaRPr lang="en-US" sz="2000" dirty="0">
              <a:solidFill>
                <a:prstClr val="black"/>
              </a:solidFill>
              <a:latin typeface="Gill Sans MT" panose="020B0502020104020203" pitchFamily="34" charset="0"/>
            </a:endParaRPr>
          </a:p>
          <a:p>
            <a:pPr marL="342900" lvl="0" algn="just">
              <a:spcBef>
                <a:spcPct val="20000"/>
              </a:spcBef>
            </a:pPr>
            <a:r>
              <a:rPr lang="en-US" sz="2000" dirty="0" smtClean="0">
                <a:solidFill>
                  <a:prstClr val="black"/>
                </a:solidFill>
                <a:latin typeface="Gill Sans MT" panose="020B0502020104020203" pitchFamily="34" charset="0"/>
              </a:rPr>
              <a:t>	</a:t>
            </a:r>
          </a:p>
        </p:txBody>
      </p:sp>
    </p:spTree>
    <p:extLst>
      <p:ext uri="{BB962C8B-B14F-4D97-AF65-F5344CB8AC3E}">
        <p14:creationId xmlns:p14="http://schemas.microsoft.com/office/powerpoint/2010/main" val="50607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12" y="1219200"/>
            <a:ext cx="10363200" cy="5242974"/>
          </a:xfrm>
          <a:prstGeom prst="rect">
            <a:avLst/>
          </a:prstGeom>
        </p:spPr>
        <p:txBody>
          <a:bodyPr wrap="square">
            <a:spAutoFit/>
          </a:bodyPr>
          <a:lstStyle/>
          <a:p>
            <a:pPr marL="342900" lvl="0" algn="ctr">
              <a:spcBef>
                <a:spcPct val="20000"/>
              </a:spcBef>
              <a:spcAft>
                <a:spcPts val="300"/>
              </a:spcAft>
            </a:pPr>
            <a:r>
              <a:rPr lang="en-US" sz="2800" b="1" dirty="0" smtClean="0">
                <a:solidFill>
                  <a:srgbClr val="0070C0"/>
                </a:solidFill>
                <a:latin typeface="Gill Sans MT" panose="020B0502020104020203" pitchFamily="34" charset="0"/>
              </a:rPr>
              <a:t>Set Expectations </a:t>
            </a:r>
            <a:r>
              <a:rPr lang="en-US" sz="3200" dirty="0">
                <a:solidFill>
                  <a:prstClr val="black"/>
                </a:solidFill>
                <a:latin typeface="Gill Sans MT" panose="020B0502020104020203" pitchFamily="34" charset="0"/>
              </a:rPr>
              <a:t>with S</a:t>
            </a:r>
            <a:r>
              <a:rPr lang="en-US" sz="3200" dirty="0" smtClean="0">
                <a:solidFill>
                  <a:prstClr val="black"/>
                </a:solidFill>
                <a:latin typeface="Gill Sans MT" panose="020B0502020104020203" pitchFamily="34" charset="0"/>
              </a:rPr>
              <a:t>tudents </a:t>
            </a:r>
            <a:endParaRPr lang="en-US" sz="3200" dirty="0">
              <a:solidFill>
                <a:prstClr val="black"/>
              </a:solidFill>
              <a:latin typeface="Gill Sans MT" panose="020B0502020104020203" pitchFamily="34" charset="0"/>
            </a:endParaRPr>
          </a:p>
          <a:p>
            <a:pPr marL="342900">
              <a:spcBef>
                <a:spcPct val="20000"/>
              </a:spcBef>
              <a:spcAft>
                <a:spcPts val="300"/>
              </a:spcAft>
            </a:pPr>
            <a:r>
              <a:rPr lang="en-US" sz="2400" dirty="0" smtClean="0">
                <a:latin typeface="Gill Sans MT" panose="020B0502020104020203" pitchFamily="34" charset="0"/>
              </a:rPr>
              <a:t>Begin on the First </a:t>
            </a:r>
            <a:r>
              <a:rPr lang="en-US" sz="2400" dirty="0">
                <a:latin typeface="Gill Sans MT" panose="020B0502020104020203" pitchFamily="34" charset="0"/>
              </a:rPr>
              <a:t>Day of Orientation and </a:t>
            </a:r>
            <a:r>
              <a:rPr lang="en-US" sz="2400" dirty="0" smtClean="0">
                <a:latin typeface="Gill Sans MT" panose="020B0502020104020203" pitchFamily="34" charset="0"/>
              </a:rPr>
              <a:t>continue throughout </a:t>
            </a:r>
            <a:r>
              <a:rPr lang="en-US" sz="2400" dirty="0">
                <a:latin typeface="Gill Sans MT" panose="020B0502020104020203" pitchFamily="34" charset="0"/>
              </a:rPr>
              <a:t>the program</a:t>
            </a:r>
          </a:p>
          <a:p>
            <a:pPr marL="342900" lvl="0">
              <a:spcBef>
                <a:spcPct val="20000"/>
              </a:spcBef>
              <a:spcAft>
                <a:spcPts val="300"/>
              </a:spcAft>
            </a:pPr>
            <a:endParaRPr lang="en-US" sz="2400" dirty="0" smtClean="0">
              <a:solidFill>
                <a:prstClr val="black"/>
              </a:solidFill>
              <a:latin typeface="Gill Sans MT" panose="020B0502020104020203" pitchFamily="34" charset="0"/>
            </a:endParaRPr>
          </a:p>
          <a:p>
            <a:pPr marL="342900" indent="-342900">
              <a:buFont typeface="Arial" panose="020B0604020202020204" pitchFamily="34" charset="0"/>
              <a:buChar char="•"/>
            </a:pPr>
            <a:r>
              <a:rPr lang="en-US" sz="2200" dirty="0" smtClean="0">
                <a:latin typeface="Gill Sans MT" panose="020B0502020104020203" pitchFamily="34" charset="0"/>
              </a:rPr>
              <a:t>Help </a:t>
            </a:r>
            <a:r>
              <a:rPr lang="en-US" sz="2200" dirty="0">
                <a:latin typeface="Gill Sans MT" panose="020B0502020104020203" pitchFamily="34" charset="0"/>
              </a:rPr>
              <a:t>Students to Understand Their Role in the Accountability Framework</a:t>
            </a:r>
          </a:p>
          <a:p>
            <a:pPr marL="800100" lvl="1" indent="-342900">
              <a:buFont typeface="Arial" panose="020B0604020202020204" pitchFamily="34" charset="0"/>
              <a:buChar char="•"/>
            </a:pPr>
            <a:r>
              <a:rPr lang="en-US" sz="2200" dirty="0" smtClean="0">
                <a:solidFill>
                  <a:srgbClr val="0070C0"/>
                </a:solidFill>
                <a:latin typeface="Gill Sans MT" panose="020B0502020104020203" pitchFamily="34" charset="0"/>
              </a:rPr>
              <a:t>Accreditation Resources:  New </a:t>
            </a:r>
            <a:r>
              <a:rPr lang="en-US" sz="2200" dirty="0">
                <a:solidFill>
                  <a:srgbClr val="0070C0"/>
                </a:solidFill>
                <a:latin typeface="Gill Sans MT" panose="020B0502020104020203" pitchFamily="34" charset="0"/>
              </a:rPr>
              <a:t>Student </a:t>
            </a:r>
            <a:r>
              <a:rPr lang="en-US" sz="2200" dirty="0" smtClean="0">
                <a:solidFill>
                  <a:srgbClr val="0070C0"/>
                </a:solidFill>
                <a:latin typeface="Gill Sans MT" panose="020B0502020104020203" pitchFamily="34" charset="0"/>
              </a:rPr>
              <a:t>Letter / Graduation Letter</a:t>
            </a:r>
          </a:p>
          <a:p>
            <a:pPr marL="1257300" lvl="2" indent="-342900">
              <a:buFont typeface="Arial" panose="020B0604020202020204" pitchFamily="34" charset="0"/>
              <a:buChar char="•"/>
            </a:pPr>
            <a:endParaRPr lang="en-US" sz="2200" dirty="0">
              <a:latin typeface="Gill Sans MT" panose="020B0502020104020203" pitchFamily="34" charset="0"/>
            </a:endParaRPr>
          </a:p>
          <a:p>
            <a:r>
              <a:rPr lang="en-US" sz="2200" dirty="0" smtClean="0">
                <a:latin typeface="Gill Sans MT" panose="020B0502020104020203" pitchFamily="34" charset="0"/>
              </a:rPr>
              <a:t>Establish </a:t>
            </a:r>
            <a:r>
              <a:rPr lang="en-US" sz="2200" dirty="0">
                <a:latin typeface="Gill Sans MT" panose="020B0502020104020203" pitchFamily="34" charset="0"/>
              </a:rPr>
              <a:t>protocols for post-graduation activities that can be managed and tracked.</a:t>
            </a:r>
          </a:p>
          <a:p>
            <a:pPr marL="800100" lvl="1" indent="-342900">
              <a:buFont typeface="Arial" panose="020B0604020202020204" pitchFamily="34" charset="0"/>
              <a:buChar char="•"/>
            </a:pPr>
            <a:r>
              <a:rPr lang="en-US" sz="2200" dirty="0" smtClean="0">
                <a:solidFill>
                  <a:srgbClr val="0070C0"/>
                </a:solidFill>
                <a:latin typeface="Gill Sans MT" panose="020B0502020104020203" pitchFamily="34" charset="0"/>
              </a:rPr>
              <a:t>Admissions </a:t>
            </a:r>
            <a:r>
              <a:rPr lang="en-US" sz="2200" dirty="0">
                <a:solidFill>
                  <a:srgbClr val="0070C0"/>
                </a:solidFill>
                <a:latin typeface="Gill Sans MT" panose="020B0502020104020203" pitchFamily="34" charset="0"/>
              </a:rPr>
              <a:t>Protocols as </a:t>
            </a:r>
            <a:r>
              <a:rPr lang="en-US" sz="2200" dirty="0" smtClean="0">
                <a:solidFill>
                  <a:srgbClr val="0070C0"/>
                </a:solidFill>
                <a:latin typeface="Gill Sans MT" panose="020B0502020104020203" pitchFamily="34" charset="0"/>
              </a:rPr>
              <a:t>Template</a:t>
            </a:r>
          </a:p>
          <a:p>
            <a:pPr marL="800100" lvl="1" indent="-342900">
              <a:buFont typeface="Arial" panose="020B0604020202020204" pitchFamily="34" charset="0"/>
              <a:buChar char="•"/>
            </a:pPr>
            <a:endParaRPr lang="en-US" sz="2200" dirty="0">
              <a:solidFill>
                <a:prstClr val="black"/>
              </a:solidFill>
              <a:latin typeface="Gill Sans MT" panose="020B0502020104020203" pitchFamily="34" charset="0"/>
            </a:endParaRPr>
          </a:p>
          <a:p>
            <a:r>
              <a:rPr lang="en-US" sz="2200" dirty="0" smtClean="0">
                <a:latin typeface="Gill Sans MT" panose="020B0502020104020203" pitchFamily="34" charset="0"/>
              </a:rPr>
              <a:t>Have students sign a release form that permits the school to </a:t>
            </a:r>
            <a:r>
              <a:rPr lang="en-US" sz="2200" dirty="0">
                <a:latin typeface="Gill Sans MT" panose="020B0502020104020203" pitchFamily="34" charset="0"/>
              </a:rPr>
              <a:t>obtain </a:t>
            </a:r>
            <a:r>
              <a:rPr lang="en-US" sz="2200" dirty="0" smtClean="0">
                <a:latin typeface="Gill Sans MT" panose="020B0502020104020203" pitchFamily="34" charset="0"/>
              </a:rPr>
              <a:t>employment information </a:t>
            </a:r>
          </a:p>
          <a:p>
            <a:pPr marL="800100" lvl="1" indent="-342900">
              <a:buFont typeface="Arial" panose="020B0604020202020204" pitchFamily="34" charset="0"/>
              <a:buChar char="•"/>
            </a:pPr>
            <a:r>
              <a:rPr lang="en-US" sz="2200" dirty="0">
                <a:solidFill>
                  <a:srgbClr val="0070C0"/>
                </a:solidFill>
                <a:latin typeface="Gill Sans MT" panose="020B0502020104020203" pitchFamily="34" charset="0"/>
              </a:rPr>
              <a:t>S</a:t>
            </a:r>
            <a:r>
              <a:rPr lang="en-US" sz="2200" dirty="0" smtClean="0">
                <a:solidFill>
                  <a:srgbClr val="0070C0"/>
                </a:solidFill>
                <a:latin typeface="Gill Sans MT" panose="020B0502020104020203" pitchFamily="34" charset="0"/>
              </a:rPr>
              <a:t>igned </a:t>
            </a:r>
            <a:r>
              <a:rPr lang="en-US" sz="2200" dirty="0">
                <a:solidFill>
                  <a:srgbClr val="0070C0"/>
                </a:solidFill>
                <a:latin typeface="Gill Sans MT" panose="020B0502020104020203" pitchFamily="34" charset="0"/>
              </a:rPr>
              <a:t>and dated </a:t>
            </a:r>
            <a:r>
              <a:rPr lang="en-US" sz="2200" b="1" dirty="0" smtClean="0">
                <a:latin typeface="Gill Sans MT" panose="020B0502020104020203" pitchFamily="34" charset="0"/>
              </a:rPr>
              <a:t>upon graduation</a:t>
            </a:r>
            <a:r>
              <a:rPr lang="en-US" sz="2200" dirty="0" smtClean="0">
                <a:solidFill>
                  <a:srgbClr val="0070C0"/>
                </a:solidFill>
                <a:latin typeface="Gill Sans MT" panose="020B0502020104020203" pitchFamily="34" charset="0"/>
              </a:rPr>
              <a:t>, </a:t>
            </a:r>
            <a:r>
              <a:rPr lang="en-US" sz="2200" dirty="0">
                <a:solidFill>
                  <a:srgbClr val="0070C0"/>
                </a:solidFill>
                <a:latin typeface="Gill Sans MT" panose="020B0502020104020203" pitchFamily="34" charset="0"/>
              </a:rPr>
              <a:t>not </a:t>
            </a:r>
            <a:r>
              <a:rPr lang="en-US" sz="2200" dirty="0" smtClean="0">
                <a:solidFill>
                  <a:srgbClr val="0070C0"/>
                </a:solidFill>
                <a:latin typeface="Gill Sans MT" panose="020B0502020104020203" pitchFamily="34" charset="0"/>
              </a:rPr>
              <a:t>start, </a:t>
            </a:r>
            <a:r>
              <a:rPr lang="en-US" sz="2200" dirty="0">
                <a:solidFill>
                  <a:srgbClr val="0070C0"/>
                </a:solidFill>
                <a:latin typeface="Gill Sans MT" panose="020B0502020104020203" pitchFamily="34" charset="0"/>
              </a:rPr>
              <a:t>as </a:t>
            </a:r>
            <a:r>
              <a:rPr lang="en-US" sz="2200" dirty="0" smtClean="0">
                <a:solidFill>
                  <a:srgbClr val="0070C0"/>
                </a:solidFill>
                <a:latin typeface="Gill Sans MT" panose="020B0502020104020203" pitchFamily="34" charset="0"/>
              </a:rPr>
              <a:t>frequently employers </a:t>
            </a:r>
            <a:r>
              <a:rPr lang="en-US" sz="2200" dirty="0">
                <a:solidFill>
                  <a:srgbClr val="0070C0"/>
                </a:solidFill>
                <a:latin typeface="Gill Sans MT" panose="020B0502020104020203" pitchFamily="34" charset="0"/>
              </a:rPr>
              <a:t>that </a:t>
            </a:r>
            <a:r>
              <a:rPr lang="en-US" sz="2200" dirty="0" smtClean="0">
                <a:solidFill>
                  <a:srgbClr val="0070C0"/>
                </a:solidFill>
                <a:latin typeface="Gill Sans MT" panose="020B0502020104020203" pitchFamily="34" charset="0"/>
              </a:rPr>
              <a:t>require a signed </a:t>
            </a:r>
            <a:r>
              <a:rPr lang="en-US" sz="2200" dirty="0">
                <a:solidFill>
                  <a:srgbClr val="0070C0"/>
                </a:solidFill>
                <a:latin typeface="Gill Sans MT" panose="020B0502020104020203" pitchFamily="34" charset="0"/>
              </a:rPr>
              <a:t>release want it to </a:t>
            </a:r>
            <a:r>
              <a:rPr lang="en-US" sz="2200" dirty="0" smtClean="0">
                <a:solidFill>
                  <a:srgbClr val="0070C0"/>
                </a:solidFill>
                <a:latin typeface="Gill Sans MT" panose="020B0502020104020203" pitchFamily="34" charset="0"/>
              </a:rPr>
              <a:t>be signed </a:t>
            </a:r>
            <a:r>
              <a:rPr lang="en-US" sz="2200" dirty="0">
                <a:solidFill>
                  <a:srgbClr val="0070C0"/>
                </a:solidFill>
                <a:latin typeface="Gill Sans MT" panose="020B0502020104020203" pitchFamily="34" charset="0"/>
              </a:rPr>
              <a:t>within 12 </a:t>
            </a:r>
            <a:r>
              <a:rPr lang="en-US" sz="2200" dirty="0" smtClean="0">
                <a:solidFill>
                  <a:srgbClr val="0070C0"/>
                </a:solidFill>
                <a:latin typeface="Gill Sans MT" panose="020B0502020104020203" pitchFamily="34" charset="0"/>
              </a:rPr>
              <a:t>months of the request.</a:t>
            </a:r>
          </a:p>
          <a:p>
            <a:pPr marL="342900" indent="-342900">
              <a:buFont typeface="Arial" panose="020B0604020202020204" pitchFamily="34" charset="0"/>
              <a:buChar char="•"/>
            </a:pPr>
            <a:endParaRPr lang="en-US" sz="2000" dirty="0">
              <a:solidFill>
                <a:srgbClr val="0070C0"/>
              </a:solidFill>
              <a:latin typeface="Gill Sans MT" panose="020B0502020104020203" pitchFamily="34" charset="0"/>
            </a:endParaRPr>
          </a:p>
        </p:txBody>
      </p:sp>
      <p:sp>
        <p:nvSpPr>
          <p:cNvPr id="5" name="Rectangle 4"/>
          <p:cNvSpPr/>
          <p:nvPr/>
        </p:nvSpPr>
        <p:spPr>
          <a:xfrm>
            <a:off x="228600" y="2286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Best Practices / </a:t>
            </a:r>
            <a:r>
              <a:rPr lang="en-US" sz="3200" b="1" dirty="0" smtClean="0">
                <a:latin typeface="Gill Sans MT" panose="020B0502020104020203" pitchFamily="34" charset="0"/>
              </a:rPr>
              <a:t>Lessons Learned</a:t>
            </a:r>
            <a:endParaRPr lang="en-US" sz="3200" dirty="0">
              <a:latin typeface="Gill Sans MT" panose="020B0502020104020203" pitchFamily="34" charset="0"/>
            </a:endParaRPr>
          </a:p>
        </p:txBody>
      </p:sp>
    </p:spTree>
    <p:extLst>
      <p:ext uri="{BB962C8B-B14F-4D97-AF65-F5344CB8AC3E}">
        <p14:creationId xmlns:p14="http://schemas.microsoft.com/office/powerpoint/2010/main" val="26320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79412" y="1524000"/>
            <a:ext cx="10670767" cy="4876800"/>
          </a:xfrm>
          <a:prstGeom prst="rect">
            <a:avLst/>
          </a:prstGeom>
          <a:noFill/>
          <a:ln w="12700">
            <a:noFill/>
            <a:miter lim="800000"/>
            <a:headEnd/>
            <a:tailEnd/>
          </a:ln>
        </p:spPr>
        <p:txBody>
          <a:bodyPr lIns="90488" tIns="44450" rIns="90488" bIns="44450"/>
          <a:lstStyle/>
          <a:p>
            <a:pPr algn="ctr"/>
            <a:r>
              <a:rPr lang="en-US" sz="3200" b="1" dirty="0" smtClean="0">
                <a:solidFill>
                  <a:srgbClr val="0070C0"/>
                </a:solidFill>
                <a:latin typeface="Gill Sans MT" panose="020B0502020104020203" pitchFamily="34" charset="0"/>
              </a:rPr>
              <a:t>Set </a:t>
            </a:r>
            <a:r>
              <a:rPr lang="en-US" sz="3200" b="1" dirty="0">
                <a:solidFill>
                  <a:srgbClr val="0070C0"/>
                </a:solidFill>
                <a:latin typeface="Gill Sans MT" panose="020B0502020104020203" pitchFamily="34" charset="0"/>
              </a:rPr>
              <a:t>expectations </a:t>
            </a:r>
            <a:r>
              <a:rPr lang="en-US" sz="3200" dirty="0">
                <a:latin typeface="Gill Sans MT" panose="020B0502020104020203" pitchFamily="34" charset="0"/>
              </a:rPr>
              <a:t>with Career </a:t>
            </a:r>
            <a:r>
              <a:rPr lang="en-US" sz="3200" dirty="0" smtClean="0">
                <a:latin typeface="Gill Sans MT" panose="020B0502020104020203" pitchFamily="34" charset="0"/>
              </a:rPr>
              <a:t>Services</a:t>
            </a:r>
          </a:p>
          <a:p>
            <a:pPr algn="ctr"/>
            <a:endParaRPr lang="en-US" sz="16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Random</a:t>
            </a:r>
            <a:r>
              <a:rPr lang="en-US" sz="2000" dirty="0">
                <a:latin typeface="Gill Sans MT" panose="020B0502020104020203" pitchFamily="34" charset="0"/>
              </a:rPr>
              <a:t>, Unannounced, In-House Review of Graduate Employment BEFORE subjected to Third-Party Audit</a:t>
            </a:r>
            <a:r>
              <a:rPr lang="en-US" sz="2000" dirty="0" smtClean="0">
                <a:latin typeface="Gill Sans MT" panose="020B0502020104020203" pitchFamily="34" charset="0"/>
              </a:rPr>
              <a:t>.</a:t>
            </a:r>
          </a:p>
          <a:p>
            <a:pPr marL="342900" indent="-342900">
              <a:buFont typeface="Arial" panose="020B0604020202020204" pitchFamily="34" charset="0"/>
              <a:buChar char="•"/>
            </a:pPr>
            <a:endParaRPr lang="en-US" sz="14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Ensure </a:t>
            </a:r>
            <a:r>
              <a:rPr lang="en-US" sz="2000" dirty="0">
                <a:latin typeface="Gill Sans MT" panose="020B0502020104020203" pitchFamily="34" charset="0"/>
              </a:rPr>
              <a:t>Complete, </a:t>
            </a:r>
            <a:r>
              <a:rPr lang="en-US" sz="2000" dirty="0" smtClean="0">
                <a:latin typeface="Gill Sans MT" panose="020B0502020104020203" pitchFamily="34" charset="0"/>
              </a:rPr>
              <a:t>Descriptive, Clear</a:t>
            </a:r>
            <a:r>
              <a:rPr lang="en-US" sz="2000" dirty="0">
                <a:latin typeface="Gill Sans MT" panose="020B0502020104020203" pitchFamily="34" charset="0"/>
              </a:rPr>
              <a:t>, Legible, Graduate Employment </a:t>
            </a:r>
            <a:r>
              <a:rPr lang="en-US" sz="2000" dirty="0" smtClean="0">
                <a:latin typeface="Gill Sans MT" panose="020B0502020104020203" pitchFamily="34" charset="0"/>
              </a:rPr>
              <a:t>Records</a:t>
            </a:r>
          </a:p>
          <a:p>
            <a:pPr marL="342900" indent="-342900">
              <a:buFont typeface="Arial" panose="020B0604020202020204" pitchFamily="34" charset="0"/>
              <a:buChar char="•"/>
            </a:pPr>
            <a:endParaRPr lang="en-US" sz="2000" dirty="0" smtClean="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Maintain up-to-date employment records in the school’s database or in another centralized manner - Not in individual files or post-it notes</a:t>
            </a:r>
          </a:p>
          <a:p>
            <a:pPr marL="342900" indent="-342900">
              <a:buFont typeface="Arial" panose="020B0604020202020204" pitchFamily="34" charset="0"/>
              <a:buChar char="•"/>
            </a:pPr>
            <a:endParaRPr lang="en-US" sz="2000" dirty="0" smtClean="0">
              <a:latin typeface="Gill Sans MT" panose="020B0502020104020203" pitchFamily="34" charset="0"/>
            </a:endParaRPr>
          </a:p>
          <a:p>
            <a:pPr marL="800100" lvl="1" indent="-342900">
              <a:buFont typeface="Arial" panose="020B0604020202020204" pitchFamily="34" charset="0"/>
              <a:buChar char="•"/>
            </a:pPr>
            <a:r>
              <a:rPr lang="en-US" sz="2000" dirty="0" smtClean="0">
                <a:latin typeface="Gill Sans MT" panose="020B0502020104020203" pitchFamily="34" charset="0"/>
              </a:rPr>
              <a:t>“Sloppy” record keeping is another common reason why a record is not verifiable</a:t>
            </a:r>
          </a:p>
          <a:p>
            <a:r>
              <a:rPr lang="en-US" sz="2000" dirty="0" smtClean="0">
                <a:latin typeface="Gill Sans MT" panose="020B0502020104020203" pitchFamily="34" charset="0"/>
              </a:rPr>
              <a:t>	Include:   	</a:t>
            </a:r>
          </a:p>
        </p:txBody>
      </p:sp>
      <p:sp>
        <p:nvSpPr>
          <p:cNvPr id="3" name="Rectangle 2"/>
          <p:cNvSpPr/>
          <p:nvPr/>
        </p:nvSpPr>
        <p:spPr>
          <a:xfrm>
            <a:off x="228600" y="2286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Tree>
    <p:extLst>
      <p:ext uri="{BB962C8B-B14F-4D97-AF65-F5344CB8AC3E}">
        <p14:creationId xmlns:p14="http://schemas.microsoft.com/office/powerpoint/2010/main" val="57469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219200"/>
            <a:ext cx="10670767" cy="4876800"/>
          </a:xfrm>
          <a:prstGeom prst="rect">
            <a:avLst/>
          </a:prstGeom>
          <a:noFill/>
          <a:ln w="12700">
            <a:noFill/>
            <a:miter lim="800000"/>
            <a:headEnd/>
            <a:tailEnd/>
          </a:ln>
        </p:spPr>
        <p:txBody>
          <a:bodyPr lIns="90488" tIns="44450" rIns="90488" bIns="44450"/>
          <a:lstStyle/>
          <a:p>
            <a:pPr algn="ctr"/>
            <a:r>
              <a:rPr lang="en-US" sz="3200" b="1" dirty="0" smtClean="0">
                <a:solidFill>
                  <a:srgbClr val="0070C0"/>
                </a:solidFill>
                <a:latin typeface="Gill Sans MT" panose="020B0502020104020203" pitchFamily="34" charset="0"/>
              </a:rPr>
              <a:t>Set </a:t>
            </a:r>
            <a:r>
              <a:rPr lang="en-US" sz="3200" b="1" dirty="0">
                <a:solidFill>
                  <a:srgbClr val="0070C0"/>
                </a:solidFill>
                <a:latin typeface="Gill Sans MT" panose="020B0502020104020203" pitchFamily="34" charset="0"/>
              </a:rPr>
              <a:t>expectations </a:t>
            </a:r>
            <a:r>
              <a:rPr lang="en-US" sz="3200" dirty="0">
                <a:latin typeface="Gill Sans MT" panose="020B0502020104020203" pitchFamily="34" charset="0"/>
              </a:rPr>
              <a:t>with </a:t>
            </a:r>
            <a:r>
              <a:rPr lang="en-US" sz="3200" b="1" dirty="0" smtClean="0">
                <a:latin typeface="Gill Sans MT" panose="020B0502020104020203" pitchFamily="34" charset="0"/>
              </a:rPr>
              <a:t>Employers</a:t>
            </a:r>
          </a:p>
          <a:p>
            <a:pPr marL="285750" indent="-285750" algn="ctr">
              <a:buFont typeface="Arial" panose="020B0604020202020204" pitchFamily="34" charset="0"/>
              <a:buChar char="•"/>
            </a:pPr>
            <a:endParaRPr lang="en-US" sz="1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Work </a:t>
            </a:r>
            <a:r>
              <a:rPr lang="en-US" sz="2400" b="1" dirty="0">
                <a:solidFill>
                  <a:srgbClr val="0070C0"/>
                </a:solidFill>
                <a:latin typeface="Gill Sans MT" panose="020B0502020104020203" pitchFamily="34" charset="0"/>
              </a:rPr>
              <a:t>proactively</a:t>
            </a:r>
            <a:r>
              <a:rPr lang="en-US" sz="2400" dirty="0">
                <a:latin typeface="Gill Sans MT" panose="020B0502020104020203" pitchFamily="34" charset="0"/>
              </a:rPr>
              <a:t> with Employers</a:t>
            </a:r>
          </a:p>
          <a:p>
            <a:pPr marL="800100" lvl="1" indent="-342900">
              <a:buFont typeface="Arial" panose="020B0604020202020204" pitchFamily="34" charset="0"/>
              <a:buChar char="•"/>
            </a:pPr>
            <a:r>
              <a:rPr lang="en-US" sz="2400" dirty="0" smtClean="0">
                <a:latin typeface="Gill Sans MT" panose="020B0502020104020203" pitchFamily="34" charset="0"/>
              </a:rPr>
              <a:t>Set </a:t>
            </a:r>
            <a:r>
              <a:rPr lang="en-US" sz="2400" dirty="0">
                <a:latin typeface="Gill Sans MT" panose="020B0502020104020203" pitchFamily="34" charset="0"/>
              </a:rPr>
              <a:t>expectations, Get feedback </a:t>
            </a:r>
            <a:endParaRPr lang="en-US" sz="2400" dirty="0" smtClean="0">
              <a:latin typeface="Gill Sans MT" panose="020B0502020104020203" pitchFamily="34" charset="0"/>
            </a:endParaRPr>
          </a:p>
          <a:p>
            <a:pPr lvl="1"/>
            <a:endParaRPr lang="en-US" sz="2400" dirty="0" smtClean="0">
              <a:latin typeface="Gill Sans MT" panose="020B0502020104020203" pitchFamily="34" charset="0"/>
            </a:endParaRPr>
          </a:p>
          <a:p>
            <a:pPr marL="342900" indent="-342900">
              <a:buFont typeface="Arial" panose="020B0604020202020204" pitchFamily="34" charset="0"/>
              <a:buChar char="•"/>
            </a:pPr>
            <a:r>
              <a:rPr lang="en-US" sz="2400" dirty="0" smtClean="0">
                <a:latin typeface="Gill Sans MT" panose="020B0502020104020203" pitchFamily="34" charset="0"/>
              </a:rPr>
              <a:t>Batching Verification</a:t>
            </a:r>
          </a:p>
          <a:p>
            <a:pPr marL="800100" lvl="1" indent="-342900">
              <a:buFont typeface="Arial" panose="020B0604020202020204" pitchFamily="34" charset="0"/>
              <a:buChar char="•"/>
            </a:pPr>
            <a:r>
              <a:rPr lang="en-US" sz="2400" dirty="0" smtClean="0">
                <a:latin typeface="Gill Sans MT" panose="020B0502020104020203" pitchFamily="34" charset="0"/>
              </a:rPr>
              <a:t>When </a:t>
            </a:r>
            <a:r>
              <a:rPr lang="en-US" sz="2400" dirty="0">
                <a:latin typeface="Gill Sans MT" panose="020B0502020104020203" pitchFamily="34" charset="0"/>
              </a:rPr>
              <a:t>we contact employers who hire multiple graduates, </a:t>
            </a:r>
            <a:r>
              <a:rPr lang="en-US" sz="2400" dirty="0" smtClean="0">
                <a:latin typeface="Gill Sans MT" panose="020B0502020104020203" pitchFamily="34" charset="0"/>
              </a:rPr>
              <a:t>have the third-party </a:t>
            </a:r>
            <a:r>
              <a:rPr lang="en-US" sz="2400" dirty="0">
                <a:latin typeface="Gill Sans MT" panose="020B0502020104020203" pitchFamily="34" charset="0"/>
              </a:rPr>
              <a:t>do it as one call/email/fax with the request for </a:t>
            </a:r>
            <a:r>
              <a:rPr lang="en-US" sz="2400" dirty="0" smtClean="0">
                <a:latin typeface="Gill Sans MT" panose="020B0502020104020203" pitchFamily="34" charset="0"/>
              </a:rPr>
              <a:t>multiple graduates.</a:t>
            </a:r>
            <a:endParaRPr lang="en-US" sz="2400" dirty="0">
              <a:latin typeface="Gill Sans MT" panose="020B0502020104020203" pitchFamily="34" charset="0"/>
            </a:endParaRP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smtClean="0">
                <a:latin typeface="Gill Sans MT" panose="020B0502020104020203" pitchFamily="34" charset="0"/>
              </a:rPr>
              <a:t>Avoid calling employers to “scrub” data  in advance of the third-party verification process, only </a:t>
            </a:r>
            <a:r>
              <a:rPr lang="en-US" sz="2400" dirty="0">
                <a:latin typeface="Gill Sans MT" panose="020B0502020104020203" pitchFamily="34" charset="0"/>
              </a:rPr>
              <a:t>to have your 3</a:t>
            </a:r>
            <a:r>
              <a:rPr lang="en-US" sz="2400" baseline="30000" dirty="0">
                <a:latin typeface="Gill Sans MT" panose="020B0502020104020203" pitchFamily="34" charset="0"/>
              </a:rPr>
              <a:t>rd</a:t>
            </a:r>
            <a:r>
              <a:rPr lang="en-US" sz="2400" dirty="0">
                <a:latin typeface="Gill Sans MT" panose="020B0502020104020203" pitchFamily="34" charset="0"/>
              </a:rPr>
              <a:t> party call </a:t>
            </a:r>
            <a:r>
              <a:rPr lang="en-US" sz="2400" dirty="0" smtClean="0">
                <a:latin typeface="Gill Sans MT" panose="020B0502020104020203" pitchFamily="34" charset="0"/>
              </a:rPr>
              <a:t>them.</a:t>
            </a:r>
            <a:r>
              <a:rPr lang="en-US" sz="2400" dirty="0">
                <a:latin typeface="Gill Sans MT" panose="020B0502020104020203" pitchFamily="34" charset="0"/>
              </a:rPr>
              <a:t>  </a:t>
            </a:r>
            <a:endParaRPr lang="en-US" sz="2400" dirty="0" smtClean="0">
              <a:latin typeface="Gill Sans MT" panose="020B0502020104020203" pitchFamily="34" charset="0"/>
            </a:endParaRPr>
          </a:p>
          <a:p>
            <a:pPr marL="800100" lvl="1" indent="-342900">
              <a:buFont typeface="Arial" panose="020B0604020202020204" pitchFamily="34" charset="0"/>
              <a:buChar char="•"/>
            </a:pPr>
            <a:r>
              <a:rPr lang="en-US" sz="2400" dirty="0" smtClean="0">
                <a:latin typeface="Gill Sans MT" panose="020B0502020104020203" pitchFamily="34" charset="0"/>
              </a:rPr>
              <a:t>Employers and Graduates get</a:t>
            </a:r>
            <a:r>
              <a:rPr lang="en-US" sz="2400" dirty="0">
                <a:latin typeface="Gill Sans MT" panose="020B0502020104020203" pitchFamily="34" charset="0"/>
              </a:rPr>
              <a:t> </a:t>
            </a:r>
            <a:r>
              <a:rPr lang="en-US" sz="2400" dirty="0" smtClean="0">
                <a:latin typeface="Gill Sans MT" panose="020B0502020104020203" pitchFamily="34" charset="0"/>
              </a:rPr>
              <a:t>frustrated </a:t>
            </a:r>
            <a:r>
              <a:rPr lang="en-US" sz="2400" dirty="0">
                <a:latin typeface="Gill Sans MT" panose="020B0502020104020203" pitchFamily="34" charset="0"/>
              </a:rPr>
              <a:t>that “they just gave that information</a:t>
            </a:r>
            <a:r>
              <a:rPr lang="en-US" sz="2800" dirty="0" smtClean="0">
                <a:latin typeface="Gill Sans MT" panose="020B0502020104020203" pitchFamily="34" charset="0"/>
              </a:rPr>
              <a:t>”</a:t>
            </a:r>
            <a:endParaRPr lang="en-US" sz="2800" dirty="0">
              <a:latin typeface="Gill Sans MT" panose="020B0502020104020203" pitchFamily="34" charset="0"/>
            </a:endParaRPr>
          </a:p>
          <a:p>
            <a:r>
              <a:rPr lang="en-US" sz="2000" dirty="0">
                <a:latin typeface="Gill Sans MT" panose="020B0502020104020203" pitchFamily="34" charset="0"/>
              </a:rPr>
              <a:t>	</a:t>
            </a:r>
            <a:endParaRPr lang="en-US" sz="2000" dirty="0" smtClean="0">
              <a:latin typeface="Gill Sans MT" panose="020B0502020104020203" pitchFamily="34" charset="0"/>
            </a:endParaRPr>
          </a:p>
        </p:txBody>
      </p:sp>
      <p:sp>
        <p:nvSpPr>
          <p:cNvPr id="3" name="Rectangle 2"/>
          <p:cNvSpPr/>
          <p:nvPr/>
        </p:nvSpPr>
        <p:spPr>
          <a:xfrm>
            <a:off x="228600" y="228600"/>
            <a:ext cx="7406640" cy="523220"/>
          </a:xfrm>
          <a:prstGeom prst="rect">
            <a:avLst/>
          </a:prstGeom>
        </p:spPr>
        <p:txBody>
          <a:bodyPr wrap="square">
            <a:spAutoFit/>
          </a:bodyPr>
          <a:lstStyle/>
          <a:p>
            <a:r>
              <a:rPr lang="en-US" sz="2800" b="1" dirty="0" smtClean="0">
                <a:solidFill>
                  <a:srgbClr val="0C5CAB"/>
                </a:solidFill>
                <a:latin typeface="Gill Sans MT" panose="020B0502020104020203" pitchFamily="34" charset="0"/>
              </a:rPr>
              <a:t>Best Practices / </a:t>
            </a:r>
            <a:r>
              <a:rPr lang="en-US" sz="2800" b="1" dirty="0" smtClean="0">
                <a:latin typeface="Gill Sans MT" panose="020B0502020104020203" pitchFamily="34" charset="0"/>
              </a:rPr>
              <a:t>Lessons Learned</a:t>
            </a:r>
            <a:endParaRPr lang="en-US" sz="2800" dirty="0">
              <a:latin typeface="Gill Sans MT" panose="020B0502020104020203" pitchFamily="34" charset="0"/>
            </a:endParaRPr>
          </a:p>
        </p:txBody>
      </p:sp>
    </p:spTree>
    <p:extLst>
      <p:ext uri="{BB962C8B-B14F-4D97-AF65-F5344CB8AC3E}">
        <p14:creationId xmlns:p14="http://schemas.microsoft.com/office/powerpoint/2010/main" val="4806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8600" y="1676400"/>
            <a:ext cx="10818812" cy="4876800"/>
          </a:xfrm>
          <a:prstGeom prst="rect">
            <a:avLst/>
          </a:prstGeom>
          <a:noFill/>
          <a:ln w="12700">
            <a:noFill/>
            <a:miter lim="800000"/>
            <a:headEnd/>
            <a:tailEnd/>
          </a:ln>
        </p:spPr>
        <p:txBody>
          <a:bodyPr lIns="90488" tIns="44450" rIns="90488" bIns="44450"/>
          <a:lstStyle/>
          <a:p>
            <a:pPr algn="ctr"/>
            <a:r>
              <a:rPr lang="en-US" sz="2800" b="1" dirty="0" smtClean="0">
                <a:solidFill>
                  <a:srgbClr val="0070C0"/>
                </a:solidFill>
                <a:latin typeface="Gill Sans MT" panose="020B0502020104020203" pitchFamily="34" charset="0"/>
              </a:rPr>
              <a:t>Maximize </a:t>
            </a:r>
            <a:r>
              <a:rPr lang="en-US" sz="2800" b="1" dirty="0" smtClean="0">
                <a:latin typeface="Gill Sans MT" panose="020B0502020104020203" pitchFamily="34" charset="0"/>
              </a:rPr>
              <a:t>Your Relationship with Your Designated Third-Party</a:t>
            </a:r>
            <a:endParaRPr lang="en-US" sz="2800" b="1" dirty="0">
              <a:latin typeface="Gill Sans MT" panose="020B0502020104020203" pitchFamily="34" charset="0"/>
            </a:endParaRPr>
          </a:p>
          <a:p>
            <a:r>
              <a:rPr lang="en-US" sz="2000" dirty="0">
                <a:latin typeface="Gill Sans MT" panose="020B0502020104020203" pitchFamily="34" charset="0"/>
              </a:rPr>
              <a:t> </a:t>
            </a:r>
          </a:p>
          <a:p>
            <a:pPr marL="342900" indent="-342900">
              <a:buFont typeface="Arial" panose="020B0604020202020204" pitchFamily="34" charset="0"/>
              <a:buChar char="•"/>
            </a:pPr>
            <a:r>
              <a:rPr lang="en-US" sz="2400" dirty="0">
                <a:latin typeface="Gill Sans MT" panose="020B0502020104020203" pitchFamily="34" charset="0"/>
              </a:rPr>
              <a:t>Get weekly reports while the project is </a:t>
            </a:r>
            <a:r>
              <a:rPr lang="en-US" sz="2400" dirty="0" smtClean="0">
                <a:latin typeface="Gill Sans MT" panose="020B0502020104020203" pitchFamily="34" charset="0"/>
              </a:rPr>
              <a:t>underway</a:t>
            </a: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Ask for the option to update </a:t>
            </a:r>
            <a:r>
              <a:rPr lang="en-US" sz="2400" dirty="0" smtClean="0">
                <a:latin typeface="Gill Sans MT" panose="020B0502020104020203" pitchFamily="34" charset="0"/>
              </a:rPr>
              <a:t>incorrect emails or wrong telephone numbers </a:t>
            </a:r>
            <a:r>
              <a:rPr lang="en-US" sz="2400" dirty="0">
                <a:latin typeface="Gill Sans MT" panose="020B0502020104020203" pitchFamily="34" charset="0"/>
              </a:rPr>
              <a:t>while the project is </a:t>
            </a:r>
            <a:r>
              <a:rPr lang="en-US" sz="2400" dirty="0" smtClean="0">
                <a:latin typeface="Gill Sans MT" panose="020B0502020104020203" pitchFamily="34" charset="0"/>
              </a:rPr>
              <a:t>underway</a:t>
            </a:r>
          </a:p>
          <a:p>
            <a:pPr marL="800100" lvl="1" indent="-342900">
              <a:buFont typeface="Arial" panose="020B0604020202020204" pitchFamily="34" charset="0"/>
              <a:buChar char="•"/>
            </a:pPr>
            <a:r>
              <a:rPr lang="en-US" sz="2400" dirty="0" smtClean="0">
                <a:latin typeface="Gill Sans MT" panose="020B0502020104020203" pitchFamily="34" charset="0"/>
              </a:rPr>
              <a:t>Require the third-party to use the revised contact information</a:t>
            </a:r>
          </a:p>
          <a:p>
            <a:pPr marL="800100" lvl="1"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smtClean="0">
                <a:latin typeface="Gill Sans MT" panose="020B0502020104020203" pitchFamily="34" charset="0"/>
              </a:rPr>
              <a:t>Ask the third-party about </a:t>
            </a:r>
            <a:r>
              <a:rPr lang="en-US" sz="2400" dirty="0">
                <a:latin typeface="Gill Sans MT" panose="020B0502020104020203" pitchFamily="34" charset="0"/>
              </a:rPr>
              <a:t>the number of calls/emails and the </a:t>
            </a:r>
            <a:r>
              <a:rPr lang="en-US" sz="2400" dirty="0" smtClean="0">
                <a:latin typeface="Gill Sans MT" panose="020B0502020104020203" pitchFamily="34" charset="0"/>
              </a:rPr>
              <a:t>pacing of outreach as to </a:t>
            </a:r>
            <a:r>
              <a:rPr lang="en-US" sz="2400" dirty="0">
                <a:latin typeface="Gill Sans MT" panose="020B0502020104020203" pitchFamily="34" charset="0"/>
              </a:rPr>
              <a:t>not frustrate your </a:t>
            </a:r>
            <a:r>
              <a:rPr lang="en-US" sz="2400" dirty="0" smtClean="0">
                <a:latin typeface="Gill Sans MT" panose="020B0502020104020203" pitchFamily="34" charset="0"/>
              </a:rPr>
              <a:t>employers/graduates</a:t>
            </a:r>
            <a:endParaRPr lang="en-US" sz="2400" dirty="0">
              <a:latin typeface="Gill Sans MT" panose="020B0502020104020203" pitchFamily="34" charset="0"/>
            </a:endParaRPr>
          </a:p>
          <a:p>
            <a:pPr algn="just"/>
            <a:endParaRPr lang="en-US" sz="2000" dirty="0">
              <a:latin typeface="High Tower Text" panose="02040502050506030303" pitchFamily="18" charset="0"/>
            </a:endParaRPr>
          </a:p>
          <a:p>
            <a:pPr algn="just"/>
            <a:endParaRPr lang="en-US" sz="1400" dirty="0" smtClean="0">
              <a:latin typeface="High Tower Text" panose="02040502050506030303" pitchFamily="18" charset="0"/>
            </a:endParaRPr>
          </a:p>
          <a:p>
            <a:pPr algn="just"/>
            <a:r>
              <a:rPr lang="en-US" sz="3200" dirty="0">
                <a:latin typeface="High Tower Text" panose="02040502050506030303" pitchFamily="18" charset="0"/>
              </a:rPr>
              <a:t> </a:t>
            </a: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Best Practices / </a:t>
            </a:r>
            <a:r>
              <a:rPr lang="en-US" sz="3200" b="1" dirty="0" smtClean="0">
                <a:latin typeface="Gill Sans MT" panose="020B0502020104020203" pitchFamily="34" charset="0"/>
              </a:rPr>
              <a:t>Lessons Learned</a:t>
            </a:r>
            <a:endParaRPr lang="en-US" sz="3200" dirty="0">
              <a:latin typeface="Gill Sans MT" panose="020B0502020104020203" pitchFamily="34" charset="0"/>
            </a:endParaRPr>
          </a:p>
        </p:txBody>
      </p:sp>
    </p:spTree>
    <p:extLst>
      <p:ext uri="{BB962C8B-B14F-4D97-AF65-F5344CB8AC3E}">
        <p14:creationId xmlns:p14="http://schemas.microsoft.com/office/powerpoint/2010/main" val="27556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2057400"/>
            <a:ext cx="5867402" cy="1905001"/>
          </a:xfrm>
        </p:spPr>
        <p:txBody>
          <a:bodyPr>
            <a:noAutofit/>
          </a:bodyPr>
          <a:lstStyle/>
          <a:p>
            <a:r>
              <a:rPr lang="en-US" sz="6000" dirty="0" smtClean="0">
                <a:solidFill>
                  <a:srgbClr val="0070C0"/>
                </a:solidFill>
                <a:latin typeface="Calibri Light" panose="020F0302020204030204" pitchFamily="34" charset="0"/>
              </a:rPr>
              <a:t>F</a:t>
            </a:r>
            <a:r>
              <a:rPr lang="en-US" sz="4800" dirty="0" smtClean="0">
                <a:solidFill>
                  <a:schemeClr val="tx1"/>
                </a:solidFill>
                <a:latin typeface="Calibri Light" panose="020F0302020204030204" pitchFamily="34" charset="0"/>
              </a:rPr>
              <a:t>requently</a:t>
            </a:r>
            <a:r>
              <a:rPr lang="en-US" sz="6000" dirty="0" smtClean="0">
                <a:solidFill>
                  <a:srgbClr val="0070C0"/>
                </a:solidFill>
                <a:latin typeface="Calibri Light" panose="020F0302020204030204" pitchFamily="34" charset="0"/>
              </a:rPr>
              <a:t/>
            </a:r>
            <a:br>
              <a:rPr lang="en-US" sz="6000" dirty="0" smtClean="0">
                <a:solidFill>
                  <a:srgbClr val="0070C0"/>
                </a:solidFill>
                <a:latin typeface="Calibri Light" panose="020F0302020204030204" pitchFamily="34" charset="0"/>
              </a:rPr>
            </a:br>
            <a:r>
              <a:rPr lang="en-US" sz="6000" dirty="0" smtClean="0">
                <a:solidFill>
                  <a:srgbClr val="0070C0"/>
                </a:solidFill>
                <a:latin typeface="Calibri Light" panose="020F0302020204030204" pitchFamily="34" charset="0"/>
              </a:rPr>
              <a:t>A</a:t>
            </a:r>
            <a:r>
              <a:rPr lang="en-US" sz="4800" dirty="0" smtClean="0">
                <a:solidFill>
                  <a:schemeClr val="tx1"/>
                </a:solidFill>
                <a:latin typeface="Calibri Light" panose="020F0302020204030204" pitchFamily="34" charset="0"/>
              </a:rPr>
              <a:t>sked</a:t>
            </a:r>
            <a:r>
              <a:rPr lang="en-US" sz="6000" dirty="0" smtClean="0">
                <a:solidFill>
                  <a:srgbClr val="0070C0"/>
                </a:solidFill>
                <a:latin typeface="Calibri Light" panose="020F0302020204030204" pitchFamily="34" charset="0"/>
              </a:rPr>
              <a:t/>
            </a:r>
            <a:br>
              <a:rPr lang="en-US" sz="6000" dirty="0" smtClean="0">
                <a:solidFill>
                  <a:srgbClr val="0070C0"/>
                </a:solidFill>
                <a:latin typeface="Calibri Light" panose="020F0302020204030204" pitchFamily="34" charset="0"/>
              </a:rPr>
            </a:br>
            <a:r>
              <a:rPr lang="en-US" sz="6000" dirty="0" smtClean="0">
                <a:solidFill>
                  <a:srgbClr val="0070C0"/>
                </a:solidFill>
                <a:latin typeface="Calibri Light" panose="020F0302020204030204" pitchFamily="34" charset="0"/>
              </a:rPr>
              <a:t>Q</a:t>
            </a:r>
            <a:r>
              <a:rPr lang="en-US" sz="4800" dirty="0" smtClean="0">
                <a:solidFill>
                  <a:schemeClr val="tx1"/>
                </a:solidFill>
                <a:latin typeface="Calibri Light" panose="020F0302020204030204" pitchFamily="34" charset="0"/>
              </a:rPr>
              <a:t>uestions</a:t>
            </a:r>
            <a:endParaRPr lang="en-US" sz="48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416349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752600"/>
            <a:ext cx="10818812" cy="3962400"/>
          </a:xfrm>
          <a:prstGeom prst="rect">
            <a:avLst/>
          </a:prstGeom>
          <a:noFill/>
          <a:ln w="12700">
            <a:noFill/>
            <a:miter lim="800000"/>
            <a:headEnd/>
            <a:tailEnd/>
          </a:ln>
        </p:spPr>
        <p:txBody>
          <a:bodyPr lIns="90488" tIns="44450" rIns="90488" bIns="44450"/>
          <a:lstStyle/>
          <a:p>
            <a:pPr algn="just"/>
            <a:r>
              <a:rPr lang="en-US" sz="2200" b="1" dirty="0">
                <a:solidFill>
                  <a:srgbClr val="0070C0"/>
                </a:solidFill>
                <a:latin typeface="Gill Sans MT" panose="020B0502020104020203" pitchFamily="34" charset="0"/>
              </a:rPr>
              <a:t>Q:	Does my school have to have an independent third-party verification </a:t>
            </a:r>
            <a:r>
              <a:rPr lang="en-US" sz="2200" b="1" dirty="0" smtClean="0">
                <a:solidFill>
                  <a:srgbClr val="0070C0"/>
                </a:solidFill>
                <a:latin typeface="Gill Sans MT" panose="020B0502020104020203" pitchFamily="34" charset="0"/>
              </a:rPr>
              <a:t>of 	employment </a:t>
            </a:r>
            <a:r>
              <a:rPr lang="en-US" sz="2200" b="1" dirty="0">
                <a:solidFill>
                  <a:srgbClr val="0070C0"/>
                </a:solidFill>
                <a:latin typeface="Gill Sans MT" panose="020B0502020104020203" pitchFamily="34" charset="0"/>
              </a:rPr>
              <a:t>data every year?</a:t>
            </a:r>
            <a:endParaRPr lang="en-US" sz="2200" dirty="0">
              <a:solidFill>
                <a:srgbClr val="0070C0"/>
              </a:solidFill>
              <a:latin typeface="Gill Sans MT" panose="020B0502020104020203" pitchFamily="34" charset="0"/>
            </a:endParaRPr>
          </a:p>
          <a:p>
            <a:pPr algn="just"/>
            <a:r>
              <a:rPr lang="en-US" sz="2200" dirty="0">
                <a:latin typeface="Gill Sans MT" panose="020B0502020104020203" pitchFamily="34" charset="0"/>
              </a:rPr>
              <a:t> </a:t>
            </a:r>
          </a:p>
          <a:p>
            <a:pPr algn="just"/>
            <a:r>
              <a:rPr lang="en-US" sz="2200" dirty="0">
                <a:latin typeface="Gill Sans MT" panose="020B0502020104020203" pitchFamily="34" charset="0"/>
              </a:rPr>
              <a:t>A:	</a:t>
            </a:r>
            <a:r>
              <a:rPr lang="en-US" sz="2200" b="1" dirty="0">
                <a:latin typeface="Gill Sans MT" panose="020B0502020104020203" pitchFamily="34" charset="0"/>
              </a:rPr>
              <a:t>No. </a:t>
            </a:r>
            <a:endParaRPr lang="en-US" sz="2200" b="1" dirty="0" smtClean="0">
              <a:latin typeface="Gill Sans MT" panose="020B0502020104020203" pitchFamily="34" charset="0"/>
            </a:endParaRPr>
          </a:p>
          <a:p>
            <a:pPr algn="just"/>
            <a:endParaRPr lang="en-US" sz="2200" dirty="0" smtClean="0">
              <a:latin typeface="Gill Sans MT" panose="020B0502020104020203" pitchFamily="34" charset="0"/>
            </a:endParaRPr>
          </a:p>
          <a:p>
            <a:pPr algn="just"/>
            <a:r>
              <a:rPr lang="en-US" sz="2200" dirty="0" smtClean="0">
                <a:latin typeface="Gill Sans MT" panose="020B0502020104020203" pitchFamily="34" charset="0"/>
              </a:rPr>
              <a:t>ACCSC </a:t>
            </a:r>
            <a:r>
              <a:rPr lang="en-US" sz="2200" dirty="0">
                <a:latin typeface="Gill Sans MT" panose="020B0502020104020203" pitchFamily="34" charset="0"/>
              </a:rPr>
              <a:t>requires independent third-party verification only at the time of the Application for Renewal or Initial Accreditation and results are due at the same time as the Self-Evaluation Report (“SER”). </a:t>
            </a:r>
            <a:endParaRPr lang="en-US" sz="2200" dirty="0" smtClean="0">
              <a:latin typeface="Gill Sans MT" panose="020B0502020104020203" pitchFamily="34" charset="0"/>
            </a:endParaRPr>
          </a:p>
          <a:p>
            <a:pPr algn="just"/>
            <a:endParaRPr lang="en-US" sz="2200" dirty="0" smtClean="0">
              <a:latin typeface="Gill Sans MT" panose="020B0502020104020203" pitchFamily="34" charset="0"/>
            </a:endParaRPr>
          </a:p>
          <a:p>
            <a:pPr marL="342900" indent="-342900" algn="just">
              <a:buFont typeface="Arial" panose="020B0604020202020204" pitchFamily="34" charset="0"/>
              <a:buChar char="•"/>
            </a:pPr>
            <a:r>
              <a:rPr lang="en-US" sz="2200" dirty="0" smtClean="0">
                <a:latin typeface="Gill Sans MT" panose="020B0502020104020203" pitchFamily="34" charset="0"/>
              </a:rPr>
              <a:t>A </a:t>
            </a:r>
            <a:r>
              <a:rPr lang="en-US" sz="2200" dirty="0">
                <a:latin typeface="Gill Sans MT" panose="020B0502020104020203" pitchFamily="34" charset="0"/>
              </a:rPr>
              <a:t>school may opt to have employment information verified annually or on-going if it chooses to</a:t>
            </a:r>
            <a:r>
              <a:rPr lang="en-US" sz="2400" dirty="0" smtClean="0">
                <a:latin typeface="Gill Sans MT" panose="020B0502020104020203" pitchFamily="34" charset="0"/>
              </a:rPr>
              <a:t>.</a:t>
            </a:r>
            <a:endParaRPr lang="en-US" sz="3200" dirty="0">
              <a:latin typeface="High Tower Text" panose="02040502050506030303" pitchFamily="18" charset="0"/>
            </a:endParaRP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Frequently Asked </a:t>
            </a:r>
            <a:r>
              <a:rPr lang="en-US" sz="3200" b="1" dirty="0" smtClean="0">
                <a:latin typeface="Gill Sans MT" panose="020B0502020104020203" pitchFamily="34" charset="0"/>
              </a:rPr>
              <a:t>Questions</a:t>
            </a:r>
            <a:endParaRPr lang="en-US" sz="3200" dirty="0">
              <a:latin typeface="Gill Sans MT" panose="020B0502020104020203" pitchFamily="34" charset="0"/>
            </a:endParaRPr>
          </a:p>
        </p:txBody>
      </p:sp>
    </p:spTree>
    <p:extLst>
      <p:ext uri="{BB962C8B-B14F-4D97-AF65-F5344CB8AC3E}">
        <p14:creationId xmlns:p14="http://schemas.microsoft.com/office/powerpoint/2010/main" val="392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752600"/>
            <a:ext cx="10818812" cy="3962400"/>
          </a:xfrm>
          <a:prstGeom prst="rect">
            <a:avLst/>
          </a:prstGeom>
          <a:noFill/>
          <a:ln w="12700">
            <a:noFill/>
            <a:miter lim="800000"/>
            <a:headEnd/>
            <a:tailEnd/>
          </a:ln>
        </p:spPr>
        <p:txBody>
          <a:bodyPr lIns="90488" tIns="44450" rIns="90488" bIns="44450"/>
          <a:lstStyle/>
          <a:p>
            <a:pPr algn="just"/>
            <a:r>
              <a:rPr lang="en-US" sz="2400" b="1" dirty="0">
                <a:solidFill>
                  <a:srgbClr val="0070C0"/>
                </a:solidFill>
                <a:latin typeface="Gill Sans MT" panose="020B0502020104020203" pitchFamily="34" charset="0"/>
              </a:rPr>
              <a:t>Q:	Which Annual Report will my school need to have verified by the </a:t>
            </a:r>
            <a:r>
              <a:rPr lang="en-US" sz="2400" b="1" dirty="0" smtClean="0">
                <a:solidFill>
                  <a:srgbClr val="0070C0"/>
                </a:solidFill>
                <a:latin typeface="Gill Sans MT" panose="020B0502020104020203" pitchFamily="34" charset="0"/>
              </a:rPr>
              <a:t>	independent </a:t>
            </a:r>
            <a:r>
              <a:rPr lang="en-US" sz="2400" b="1" dirty="0">
                <a:solidFill>
                  <a:srgbClr val="0070C0"/>
                </a:solidFill>
                <a:latin typeface="Gill Sans MT" panose="020B0502020104020203" pitchFamily="34" charset="0"/>
              </a:rPr>
              <a:t>third-party as part of my application for accreditation </a:t>
            </a:r>
            <a:r>
              <a:rPr lang="en-US" sz="2400" b="1" dirty="0" smtClean="0">
                <a:solidFill>
                  <a:srgbClr val="0070C0"/>
                </a:solidFill>
                <a:latin typeface="Gill Sans MT" panose="020B0502020104020203" pitchFamily="34" charset="0"/>
              </a:rPr>
              <a:t>	and </a:t>
            </a:r>
            <a:r>
              <a:rPr lang="en-US" sz="2400" b="1" dirty="0">
                <a:solidFill>
                  <a:srgbClr val="0070C0"/>
                </a:solidFill>
                <a:latin typeface="Gill Sans MT" panose="020B0502020104020203" pitchFamily="34" charset="0"/>
              </a:rPr>
              <a:t>submission of my SER</a:t>
            </a:r>
            <a:r>
              <a:rPr lang="en-US" sz="2400" dirty="0">
                <a:solidFill>
                  <a:srgbClr val="0070C0"/>
                </a:solidFill>
                <a:latin typeface="Gill Sans MT" panose="020B0502020104020203" pitchFamily="34" charset="0"/>
              </a:rPr>
              <a:t>? </a:t>
            </a:r>
          </a:p>
          <a:p>
            <a:pPr algn="just"/>
            <a:r>
              <a:rPr lang="en-US" sz="2400" dirty="0">
                <a:latin typeface="Gill Sans MT" panose="020B0502020104020203" pitchFamily="34" charset="0"/>
              </a:rPr>
              <a:t> </a:t>
            </a:r>
          </a:p>
          <a:p>
            <a:pPr algn="just"/>
            <a:r>
              <a:rPr lang="en-US" sz="2400" dirty="0">
                <a:latin typeface="Gill Sans MT" panose="020B0502020104020203" pitchFamily="34" charset="0"/>
              </a:rPr>
              <a:t>A:	Schools must have independently verified the employment data from the </a:t>
            </a:r>
            <a:r>
              <a:rPr lang="en-US" sz="2400" dirty="0" smtClean="0">
                <a:latin typeface="Gill Sans MT" panose="020B0502020104020203" pitchFamily="34" charset="0"/>
              </a:rPr>
              <a:t>	Graduation </a:t>
            </a:r>
            <a:r>
              <a:rPr lang="en-US" sz="2400" dirty="0">
                <a:latin typeface="Gill Sans MT" panose="020B0502020104020203" pitchFamily="34" charset="0"/>
              </a:rPr>
              <a:t>and Employment </a:t>
            </a:r>
            <a:r>
              <a:rPr lang="en-US" sz="2400" dirty="0" smtClean="0">
                <a:latin typeface="Gill Sans MT" panose="020B0502020104020203" pitchFamily="34" charset="0"/>
              </a:rPr>
              <a:t>Chart(s</a:t>
            </a:r>
            <a:r>
              <a:rPr lang="en-US" sz="2400" dirty="0">
                <a:latin typeface="Gill Sans MT" panose="020B0502020104020203" pitchFamily="34" charset="0"/>
              </a:rPr>
              <a:t>) from the most recently </a:t>
            </a:r>
            <a:r>
              <a:rPr lang="en-US" sz="2400" dirty="0" smtClean="0">
                <a:latin typeface="Gill Sans MT" panose="020B0502020104020203" pitchFamily="34" charset="0"/>
              </a:rPr>
              <a:t>submitted 	Annual </a:t>
            </a:r>
            <a:r>
              <a:rPr lang="en-US" sz="2400" dirty="0">
                <a:latin typeface="Gill Sans MT" panose="020B0502020104020203" pitchFamily="34" charset="0"/>
              </a:rPr>
              <a:t>Report on file with the Commission at the time of the due </a:t>
            </a:r>
            <a:r>
              <a:rPr lang="en-US" sz="2400" dirty="0" smtClean="0">
                <a:latin typeface="Gill Sans MT" panose="020B0502020104020203" pitchFamily="34" charset="0"/>
              </a:rPr>
              <a:t>date </a:t>
            </a:r>
            <a:r>
              <a:rPr lang="en-US" sz="2400" dirty="0">
                <a:latin typeface="Gill Sans MT" panose="020B0502020104020203" pitchFamily="34" charset="0"/>
              </a:rPr>
              <a:t>of the </a:t>
            </a:r>
            <a:r>
              <a:rPr lang="en-US" sz="2400" dirty="0" smtClean="0">
                <a:latin typeface="Gill Sans MT" panose="020B0502020104020203" pitchFamily="34" charset="0"/>
              </a:rPr>
              <a:t>	SER.</a:t>
            </a:r>
          </a:p>
          <a:p>
            <a:pPr algn="just"/>
            <a:endParaRPr lang="en-US" sz="2400" dirty="0">
              <a:latin typeface="Gill Sans MT" panose="020B0502020104020203" pitchFamily="34" charset="0"/>
            </a:endParaRP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Frequently Asked </a:t>
            </a:r>
            <a:r>
              <a:rPr lang="en-US" sz="3200" b="1" dirty="0" smtClean="0">
                <a:latin typeface="Gill Sans MT" panose="020B0502020104020203" pitchFamily="34" charset="0"/>
              </a:rPr>
              <a:t>Questions</a:t>
            </a:r>
            <a:endParaRPr lang="en-US" sz="3200" dirty="0">
              <a:latin typeface="Gill Sans MT" panose="020B0502020104020203" pitchFamily="34" charset="0"/>
            </a:endParaRPr>
          </a:p>
        </p:txBody>
      </p:sp>
    </p:spTree>
    <p:extLst>
      <p:ext uri="{BB962C8B-B14F-4D97-AF65-F5344CB8AC3E}">
        <p14:creationId xmlns:p14="http://schemas.microsoft.com/office/powerpoint/2010/main" val="801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4612" y="1524000"/>
            <a:ext cx="10634730" cy="5181600"/>
          </a:xfrm>
        </p:spPr>
        <p:txBody>
          <a:bodyPr>
            <a:normAutofit/>
          </a:bodyPr>
          <a:lstStyle/>
          <a:p>
            <a:pPr marL="0" indent="0" algn="ctr">
              <a:buNone/>
            </a:pPr>
            <a:r>
              <a:rPr lang="en-US" sz="3200" b="1" dirty="0" smtClean="0">
                <a:solidFill>
                  <a:schemeClr val="tx1"/>
                </a:solidFill>
                <a:latin typeface="Gill Sans MT" panose="020B0502020104020203" pitchFamily="34" charset="0"/>
              </a:rPr>
              <a:t>Building </a:t>
            </a:r>
            <a:r>
              <a:rPr lang="en-US" sz="3200" b="1" dirty="0">
                <a:solidFill>
                  <a:srgbClr val="0070C0"/>
                </a:solidFill>
                <a:latin typeface="Gill Sans MT" panose="020B0502020104020203" pitchFamily="34" charset="0"/>
              </a:rPr>
              <a:t>/ Reestablishing Confidence</a:t>
            </a:r>
          </a:p>
          <a:p>
            <a:pPr marL="457200" lvl="1" indent="0" algn="just">
              <a:buNone/>
            </a:pPr>
            <a:endParaRPr lang="en-US" sz="2400" dirty="0" smtClean="0">
              <a:solidFill>
                <a:schemeClr val="tx1"/>
              </a:solidFill>
              <a:latin typeface="Gill Sans MT" panose="020B0502020104020203" pitchFamily="34" charset="0"/>
            </a:endParaRPr>
          </a:p>
          <a:p>
            <a:pPr marL="457200" lvl="1" indent="0" algn="just">
              <a:buNone/>
            </a:pPr>
            <a:r>
              <a:rPr lang="en-US" sz="2400" dirty="0" smtClean="0">
                <a:solidFill>
                  <a:schemeClr val="tx1"/>
                </a:solidFill>
                <a:latin typeface="Gill Sans MT" panose="020B0502020104020203" pitchFamily="34" charset="0"/>
              </a:rPr>
              <a:t>ACCSC has always required schools to maintain verifiable records of initial employment and believes </a:t>
            </a:r>
            <a:r>
              <a:rPr lang="en-US" sz="2400" dirty="0">
                <a:solidFill>
                  <a:schemeClr val="tx1"/>
                </a:solidFill>
                <a:latin typeface="Gill Sans MT" panose="020B0502020104020203" pitchFamily="34" charset="0"/>
              </a:rPr>
              <a:t>that initiatives like the independent verification of graduate employment,  unannounced visits, and regular student achievement reporting is building / reestablishing confidence around the success of </a:t>
            </a:r>
            <a:r>
              <a:rPr lang="en-US" sz="2400" dirty="0" smtClean="0">
                <a:solidFill>
                  <a:schemeClr val="tx1"/>
                </a:solidFill>
                <a:latin typeface="Gill Sans MT" panose="020B0502020104020203" pitchFamily="34" charset="0"/>
              </a:rPr>
              <a:t>ACCSC-accredited schools and </a:t>
            </a:r>
            <a:r>
              <a:rPr lang="en-US" sz="2400" dirty="0">
                <a:solidFill>
                  <a:schemeClr val="tx1"/>
                </a:solidFill>
                <a:latin typeface="Gill Sans MT" panose="020B0502020104020203" pitchFamily="34" charset="0"/>
              </a:rPr>
              <a:t>the students they serve.  </a:t>
            </a:r>
          </a:p>
          <a:p>
            <a:endParaRPr lang="en-US" dirty="0"/>
          </a:p>
        </p:txBody>
      </p:sp>
      <p:sp>
        <p:nvSpPr>
          <p:cNvPr id="5" name="Rectangle 4"/>
          <p:cNvSpPr/>
          <p:nvPr/>
        </p:nvSpPr>
        <p:spPr>
          <a:xfrm>
            <a:off x="255474" y="228600"/>
            <a:ext cx="7406640" cy="523220"/>
          </a:xfrm>
          <a:prstGeom prst="rect">
            <a:avLst/>
          </a:prstGeom>
        </p:spPr>
        <p:txBody>
          <a:bodyPr wrap="square">
            <a:spAutoFit/>
          </a:bodyPr>
          <a:lstStyle/>
          <a:p>
            <a:r>
              <a:rPr lang="en-US" sz="2800" dirty="0">
                <a:solidFill>
                  <a:srgbClr val="0070C0"/>
                </a:solidFill>
                <a:latin typeface="Gill Sans MT" panose="020B0502020104020203" pitchFamily="34" charset="0"/>
              </a:rPr>
              <a:t>Foundational Thoughts for Today’s Presentation</a:t>
            </a:r>
          </a:p>
        </p:txBody>
      </p:sp>
    </p:spTree>
    <p:extLst>
      <p:ext uri="{BB962C8B-B14F-4D97-AF65-F5344CB8AC3E}">
        <p14:creationId xmlns:p14="http://schemas.microsoft.com/office/powerpoint/2010/main" val="24922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7012" y="1219200"/>
            <a:ext cx="10818812" cy="3962400"/>
          </a:xfrm>
          <a:prstGeom prst="rect">
            <a:avLst/>
          </a:prstGeom>
          <a:noFill/>
          <a:ln w="12700">
            <a:noFill/>
            <a:miter lim="800000"/>
            <a:headEnd/>
            <a:tailEnd/>
          </a:ln>
        </p:spPr>
        <p:txBody>
          <a:bodyPr lIns="90488" tIns="44450" rIns="90488" bIns="44450"/>
          <a:lstStyle/>
          <a:p>
            <a:r>
              <a:rPr lang="en-US" sz="2000" b="1" dirty="0" smtClean="0">
                <a:solidFill>
                  <a:srgbClr val="0070C0"/>
                </a:solidFill>
                <a:latin typeface="Gill Sans MT" panose="020B0502020104020203" pitchFamily="34" charset="0"/>
              </a:rPr>
              <a:t>Q:	In </a:t>
            </a:r>
            <a:r>
              <a:rPr lang="en-US" sz="2000" b="1" dirty="0">
                <a:solidFill>
                  <a:srgbClr val="0070C0"/>
                </a:solidFill>
                <a:latin typeface="Gill Sans MT" panose="020B0502020104020203" pitchFamily="34" charset="0"/>
              </a:rPr>
              <a:t>order to be considered independent, the third-party cannot be one that </a:t>
            </a:r>
            <a:r>
              <a:rPr lang="en-US" sz="2000" b="1" dirty="0" smtClean="0">
                <a:solidFill>
                  <a:srgbClr val="0070C0"/>
                </a:solidFill>
                <a:latin typeface="Gill Sans MT" panose="020B0502020104020203" pitchFamily="34" charset="0"/>
              </a:rPr>
              <a:t>	provides </a:t>
            </a:r>
            <a:r>
              <a:rPr lang="en-US" sz="2000" b="1" dirty="0">
                <a:solidFill>
                  <a:srgbClr val="0070C0"/>
                </a:solidFill>
                <a:latin typeface="Gill Sans MT" panose="020B0502020104020203" pitchFamily="34" charset="0"/>
              </a:rPr>
              <a:t>“other services” to the school (with the exception of a Certified Public </a:t>
            </a:r>
            <a:r>
              <a:rPr lang="en-US" sz="2000" b="1" dirty="0" smtClean="0">
                <a:solidFill>
                  <a:srgbClr val="0070C0"/>
                </a:solidFill>
                <a:latin typeface="Gill Sans MT" panose="020B0502020104020203" pitchFamily="34" charset="0"/>
              </a:rPr>
              <a:t>	Accountant).  What </a:t>
            </a:r>
            <a:r>
              <a:rPr lang="en-US" sz="2000" b="1" dirty="0">
                <a:solidFill>
                  <a:srgbClr val="0070C0"/>
                </a:solidFill>
                <a:latin typeface="Gill Sans MT" panose="020B0502020104020203" pitchFamily="34" charset="0"/>
              </a:rPr>
              <a:t>does “other services” mean?</a:t>
            </a:r>
            <a:endParaRPr lang="en-US" sz="2000" dirty="0">
              <a:solidFill>
                <a:srgbClr val="0070C0"/>
              </a:solidFill>
              <a:latin typeface="Gill Sans MT" panose="020B0502020104020203" pitchFamily="34" charset="0"/>
            </a:endParaRPr>
          </a:p>
          <a:p>
            <a:r>
              <a:rPr lang="en-US" sz="2000" dirty="0">
                <a:latin typeface="Gill Sans MT" panose="020B0502020104020203" pitchFamily="34" charset="0"/>
              </a:rPr>
              <a:t> </a:t>
            </a:r>
          </a:p>
          <a:p>
            <a:r>
              <a:rPr lang="en-US" sz="2000" dirty="0">
                <a:latin typeface="Gill Sans MT" panose="020B0502020104020203" pitchFamily="34" charset="0"/>
              </a:rPr>
              <a:t>A:	“Other services” means that the </a:t>
            </a:r>
            <a:r>
              <a:rPr lang="en-US" sz="2000" dirty="0" smtClean="0">
                <a:latin typeface="Gill Sans MT" panose="020B0502020104020203" pitchFamily="34" charset="0"/>
              </a:rPr>
              <a:t>school must </a:t>
            </a:r>
            <a:r>
              <a:rPr lang="en-US" sz="2000" dirty="0">
                <a:latin typeface="Gill Sans MT" panose="020B0502020104020203" pitchFamily="34" charset="0"/>
              </a:rPr>
              <a:t>choose a third-party that the school does </a:t>
            </a:r>
            <a:r>
              <a:rPr lang="en-US" sz="2000" u="sng" dirty="0">
                <a:latin typeface="Gill Sans MT" panose="020B0502020104020203" pitchFamily="34" charset="0"/>
              </a:rPr>
              <a:t>not </a:t>
            </a:r>
            <a:r>
              <a:rPr lang="en-US" sz="2000" dirty="0" smtClean="0">
                <a:latin typeface="Gill Sans MT" panose="020B0502020104020203" pitchFamily="34" charset="0"/>
              </a:rPr>
              <a:t>	</a:t>
            </a:r>
            <a:r>
              <a:rPr lang="en-US" sz="2000" u="sng" dirty="0" smtClean="0">
                <a:latin typeface="Gill Sans MT" panose="020B0502020104020203" pitchFamily="34" charset="0"/>
              </a:rPr>
              <a:t>have </a:t>
            </a:r>
            <a:r>
              <a:rPr lang="en-US" sz="2000" u="sng" dirty="0">
                <a:latin typeface="Gill Sans MT" panose="020B0502020104020203" pitchFamily="34" charset="0"/>
              </a:rPr>
              <a:t>any other </a:t>
            </a:r>
            <a:r>
              <a:rPr lang="en-US" sz="2000" u="sng" dirty="0" smtClean="0">
                <a:latin typeface="Gill Sans MT" panose="020B0502020104020203" pitchFamily="34" charset="0"/>
              </a:rPr>
              <a:t>contract </a:t>
            </a:r>
            <a:r>
              <a:rPr lang="en-US" sz="2000" u="sng" dirty="0">
                <a:latin typeface="Gill Sans MT" panose="020B0502020104020203" pitchFamily="34" charset="0"/>
              </a:rPr>
              <a:t>or arrangement with to provide services or support to the </a:t>
            </a:r>
            <a:r>
              <a:rPr lang="en-US" sz="2000" u="sng" dirty="0" smtClean="0">
                <a:latin typeface="Gill Sans MT" panose="020B0502020104020203" pitchFamily="34" charset="0"/>
              </a:rPr>
              <a:t>school. </a:t>
            </a:r>
            <a:r>
              <a:rPr lang="en-US" sz="2000" dirty="0" smtClean="0">
                <a:latin typeface="Gill Sans MT" panose="020B0502020104020203" pitchFamily="34" charset="0"/>
              </a:rPr>
              <a:t>	Other </a:t>
            </a:r>
            <a:r>
              <a:rPr lang="en-US" sz="2000" dirty="0">
                <a:latin typeface="Gill Sans MT" panose="020B0502020104020203" pitchFamily="34" charset="0"/>
              </a:rPr>
              <a:t>services are those such as, but not limited to:</a:t>
            </a:r>
          </a:p>
          <a:p>
            <a:pPr marL="1714500" lvl="3" indent="-342900">
              <a:buFont typeface="Arial" panose="020B0604020202020204" pitchFamily="34" charset="0"/>
              <a:buChar char="•"/>
            </a:pPr>
            <a:r>
              <a:rPr lang="en-US" dirty="0">
                <a:latin typeface="Gill Sans MT" panose="020B0502020104020203" pitchFamily="34" charset="0"/>
              </a:rPr>
              <a:t>Recruiting, advertising, and admissions;</a:t>
            </a:r>
          </a:p>
          <a:p>
            <a:pPr marL="1714500" lvl="3" indent="-342900">
              <a:buFont typeface="Arial" panose="020B0604020202020204" pitchFamily="34" charset="0"/>
              <a:buChar char="•"/>
            </a:pPr>
            <a:r>
              <a:rPr lang="en-US" dirty="0">
                <a:latin typeface="Gill Sans MT" panose="020B0502020104020203" pitchFamily="34" charset="0"/>
              </a:rPr>
              <a:t>Admissions documentation authentication or </a:t>
            </a:r>
            <a:r>
              <a:rPr lang="en-US" dirty="0" smtClean="0">
                <a:latin typeface="Gill Sans MT" panose="020B0502020104020203" pitchFamily="34" charset="0"/>
              </a:rPr>
              <a:t>translation</a:t>
            </a:r>
            <a:r>
              <a:rPr lang="en-US" dirty="0">
                <a:latin typeface="Gill Sans MT" panose="020B0502020104020203" pitchFamily="34" charset="0"/>
              </a:rPr>
              <a:t>;</a:t>
            </a:r>
          </a:p>
          <a:p>
            <a:pPr marL="1714500" lvl="3" indent="-342900">
              <a:buFont typeface="Arial" panose="020B0604020202020204" pitchFamily="34" charset="0"/>
              <a:buChar char="•"/>
            </a:pPr>
            <a:r>
              <a:rPr lang="en-US" dirty="0">
                <a:latin typeface="Gill Sans MT" panose="020B0502020104020203" pitchFamily="34" charset="0"/>
              </a:rPr>
              <a:t>Education Credit Assessment;</a:t>
            </a:r>
          </a:p>
          <a:p>
            <a:pPr marL="1714500" lvl="3" indent="-342900">
              <a:buFont typeface="Arial" panose="020B0604020202020204" pitchFamily="34" charset="0"/>
              <a:buChar char="•"/>
            </a:pPr>
            <a:r>
              <a:rPr lang="en-US" dirty="0">
                <a:latin typeface="Gill Sans MT" panose="020B0502020104020203" pitchFamily="34" charset="0"/>
              </a:rPr>
              <a:t>Background checks and drug screening services;</a:t>
            </a:r>
          </a:p>
          <a:p>
            <a:pPr marL="1714500" lvl="3" indent="-342900">
              <a:buFont typeface="Arial" panose="020B0604020202020204" pitchFamily="34" charset="0"/>
              <a:buChar char="•"/>
            </a:pPr>
            <a:r>
              <a:rPr lang="en-US" dirty="0">
                <a:latin typeface="Gill Sans MT" panose="020B0502020104020203" pitchFamily="34" charset="0"/>
              </a:rPr>
              <a:t>Administrative services (e.g., payroll);</a:t>
            </a:r>
          </a:p>
          <a:p>
            <a:pPr marL="1714500" lvl="3" indent="-342900">
              <a:buFont typeface="Arial" panose="020B0604020202020204" pitchFamily="34" charset="0"/>
              <a:buChar char="•"/>
            </a:pPr>
            <a:r>
              <a:rPr lang="en-US" dirty="0">
                <a:latin typeface="Gill Sans MT" panose="020B0502020104020203" pitchFamily="34" charset="0"/>
              </a:rPr>
              <a:t>Student support or help desk services;</a:t>
            </a:r>
          </a:p>
          <a:p>
            <a:pPr marL="1714500" lvl="3" indent="-342900">
              <a:buFont typeface="Arial" panose="020B0604020202020204" pitchFamily="34" charset="0"/>
              <a:buChar char="•"/>
            </a:pPr>
            <a:r>
              <a:rPr lang="en-US" dirty="0">
                <a:latin typeface="Gill Sans MT" panose="020B0502020104020203" pitchFamily="34" charset="0"/>
              </a:rPr>
              <a:t>Library resources;</a:t>
            </a:r>
          </a:p>
          <a:p>
            <a:pPr marL="1714500" lvl="3" indent="-342900">
              <a:buFont typeface="Arial" panose="020B0604020202020204" pitchFamily="34" charset="0"/>
              <a:buChar char="•"/>
            </a:pPr>
            <a:r>
              <a:rPr lang="en-US" dirty="0">
                <a:latin typeface="Gill Sans MT" panose="020B0502020104020203" pitchFamily="34" charset="0"/>
              </a:rPr>
              <a:t>Information technology support;</a:t>
            </a:r>
          </a:p>
          <a:p>
            <a:pPr marL="1714500" lvl="3" indent="-342900">
              <a:buFont typeface="Arial" panose="020B0604020202020204" pitchFamily="34" charset="0"/>
              <a:buChar char="•"/>
            </a:pPr>
            <a:r>
              <a:rPr lang="en-US" dirty="0">
                <a:latin typeface="Gill Sans MT" panose="020B0502020104020203" pitchFamily="34" charset="0"/>
              </a:rPr>
              <a:t>Employment placement services or research to find where graduates are working;</a:t>
            </a:r>
          </a:p>
          <a:p>
            <a:pPr marL="1714500" lvl="3" indent="-342900">
              <a:buFont typeface="Arial" panose="020B0604020202020204" pitchFamily="34" charset="0"/>
              <a:buChar char="•"/>
            </a:pPr>
            <a:r>
              <a:rPr lang="en-US" dirty="0">
                <a:latin typeface="Gill Sans MT" panose="020B0502020104020203" pitchFamily="34" charset="0"/>
              </a:rPr>
              <a:t>Student loan repayment support or management; </a:t>
            </a:r>
          </a:p>
          <a:p>
            <a:endParaRPr lang="en-US" sz="2400" dirty="0"/>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Frequently Asked </a:t>
            </a:r>
            <a:r>
              <a:rPr lang="en-US" sz="3200" b="1" dirty="0" smtClean="0">
                <a:latin typeface="Gill Sans MT" panose="020B0502020104020203" pitchFamily="34" charset="0"/>
              </a:rPr>
              <a:t>Questions</a:t>
            </a:r>
            <a:endParaRPr lang="en-US" sz="3200" dirty="0">
              <a:latin typeface="Gill Sans MT" panose="020B0502020104020203" pitchFamily="34" charset="0"/>
            </a:endParaRPr>
          </a:p>
        </p:txBody>
      </p:sp>
    </p:spTree>
    <p:extLst>
      <p:ext uri="{BB962C8B-B14F-4D97-AF65-F5344CB8AC3E}">
        <p14:creationId xmlns:p14="http://schemas.microsoft.com/office/powerpoint/2010/main" val="173509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295400"/>
            <a:ext cx="10818812" cy="3962400"/>
          </a:xfrm>
          <a:prstGeom prst="rect">
            <a:avLst/>
          </a:prstGeom>
          <a:noFill/>
          <a:ln w="12700">
            <a:noFill/>
            <a:miter lim="800000"/>
            <a:headEnd/>
            <a:tailEnd/>
          </a:ln>
        </p:spPr>
        <p:txBody>
          <a:bodyPr lIns="90488" tIns="44450" rIns="90488" bIns="44450"/>
          <a:lstStyle/>
          <a:p>
            <a:r>
              <a:rPr lang="en-US" sz="2400" b="1" dirty="0">
                <a:solidFill>
                  <a:srgbClr val="0070C0"/>
                </a:solidFill>
                <a:latin typeface="Gill Sans MT" panose="020B0502020104020203" pitchFamily="34" charset="0"/>
              </a:rPr>
              <a:t>Q:	What if my school’s independent third-party is able to secure </a:t>
            </a:r>
            <a:r>
              <a:rPr lang="en-US" sz="2400" b="1" dirty="0" smtClean="0">
                <a:solidFill>
                  <a:srgbClr val="0070C0"/>
                </a:solidFill>
                <a:latin typeface="Gill Sans MT" panose="020B0502020104020203" pitchFamily="34" charset="0"/>
              </a:rPr>
              <a:t>	additional </a:t>
            </a:r>
            <a:r>
              <a:rPr lang="en-US" sz="2400" b="1" dirty="0">
                <a:solidFill>
                  <a:srgbClr val="0070C0"/>
                </a:solidFill>
                <a:latin typeface="Gill Sans MT" panose="020B0502020104020203" pitchFamily="34" charset="0"/>
              </a:rPr>
              <a:t>verifications after the school submits the SER and prior </a:t>
            </a:r>
            <a:r>
              <a:rPr lang="en-US" sz="2400" b="1" dirty="0" smtClean="0">
                <a:solidFill>
                  <a:srgbClr val="0070C0"/>
                </a:solidFill>
                <a:latin typeface="Gill Sans MT" panose="020B0502020104020203" pitchFamily="34" charset="0"/>
              </a:rPr>
              <a:t>	to </a:t>
            </a:r>
            <a:r>
              <a:rPr lang="en-US" sz="2400" b="1" dirty="0">
                <a:solidFill>
                  <a:srgbClr val="0070C0"/>
                </a:solidFill>
                <a:latin typeface="Gill Sans MT" panose="020B0502020104020203" pitchFamily="34" charset="0"/>
              </a:rPr>
              <a:t>the on-site evaluation</a:t>
            </a:r>
            <a:r>
              <a:rPr lang="en-US" sz="2400" b="1" dirty="0" smtClean="0">
                <a:solidFill>
                  <a:srgbClr val="0070C0"/>
                </a:solidFill>
                <a:latin typeface="Gill Sans MT" panose="020B0502020104020203" pitchFamily="34" charset="0"/>
              </a:rPr>
              <a:t>?</a:t>
            </a:r>
          </a:p>
          <a:p>
            <a:endParaRPr lang="en-US" sz="2400" dirty="0">
              <a:latin typeface="Gill Sans MT" panose="020B0502020104020203" pitchFamily="34" charset="0"/>
            </a:endParaRPr>
          </a:p>
          <a:p>
            <a:r>
              <a:rPr lang="en-US" sz="2400" dirty="0">
                <a:latin typeface="Gill Sans MT" panose="020B0502020104020203" pitchFamily="34" charset="0"/>
              </a:rPr>
              <a:t>A:	A school may provide the updated information to the on-site evaluation team </a:t>
            </a:r>
            <a:r>
              <a:rPr lang="en-US" sz="2400" dirty="0" smtClean="0">
                <a:latin typeface="Gill Sans MT" panose="020B0502020104020203" pitchFamily="34" charset="0"/>
              </a:rPr>
              <a:t>	and </a:t>
            </a:r>
            <a:r>
              <a:rPr lang="en-US" sz="2400" dirty="0">
                <a:latin typeface="Gill Sans MT" panose="020B0502020104020203" pitchFamily="34" charset="0"/>
              </a:rPr>
              <a:t>may have the independent third-party update the summary of results as </a:t>
            </a:r>
            <a:r>
              <a:rPr lang="en-US" sz="2400" dirty="0" smtClean="0">
                <a:latin typeface="Gill Sans MT" panose="020B0502020104020203" pitchFamily="34" charset="0"/>
              </a:rPr>
              <a:t>	long </a:t>
            </a:r>
            <a:r>
              <a:rPr lang="en-US" sz="2400" dirty="0">
                <a:latin typeface="Gill Sans MT" panose="020B0502020104020203" pitchFamily="34" charset="0"/>
              </a:rPr>
              <a:t>as the updated information was subject to the same methodology </a:t>
            </a:r>
            <a:r>
              <a:rPr lang="en-US" sz="2400" dirty="0" smtClean="0">
                <a:latin typeface="Gill Sans MT" panose="020B0502020104020203" pitchFamily="34" charset="0"/>
              </a:rPr>
              <a:t>	identified </a:t>
            </a:r>
            <a:r>
              <a:rPr lang="en-US" sz="2400" dirty="0">
                <a:latin typeface="Gill Sans MT" panose="020B0502020104020203" pitchFamily="34" charset="0"/>
              </a:rPr>
              <a:t>in the school’s SER.  </a:t>
            </a:r>
            <a:endParaRPr lang="en-US" sz="2400" dirty="0" smtClean="0">
              <a:latin typeface="Gill Sans MT" panose="020B0502020104020203" pitchFamily="34" charset="0"/>
            </a:endParaRPr>
          </a:p>
          <a:p>
            <a:endParaRPr lang="en-US" sz="2400" dirty="0" smtClean="0">
              <a:latin typeface="Gill Sans MT" panose="020B0502020104020203" pitchFamily="34" charset="0"/>
            </a:endParaRPr>
          </a:p>
          <a:p>
            <a:r>
              <a:rPr lang="en-US" sz="2400" dirty="0">
                <a:latin typeface="Gill Sans MT" panose="020B0502020104020203" pitchFamily="34" charset="0"/>
              </a:rPr>
              <a:t>	</a:t>
            </a:r>
            <a:r>
              <a:rPr lang="en-US" sz="2400" dirty="0" smtClean="0">
                <a:latin typeface="Gill Sans MT" panose="020B0502020104020203" pitchFamily="34" charset="0"/>
              </a:rPr>
              <a:t>In </a:t>
            </a:r>
            <a:r>
              <a:rPr lang="en-US" sz="2400" dirty="0">
                <a:latin typeface="Gill Sans MT" panose="020B0502020104020203" pitchFamily="34" charset="0"/>
              </a:rPr>
              <a:t>this case, the school would also be </a:t>
            </a:r>
            <a:r>
              <a:rPr lang="en-US" sz="2400" dirty="0" smtClean="0">
                <a:latin typeface="Gill Sans MT" panose="020B0502020104020203" pitchFamily="34" charset="0"/>
              </a:rPr>
              <a:t>required to </a:t>
            </a:r>
            <a:r>
              <a:rPr lang="en-US" sz="2400" dirty="0">
                <a:latin typeface="Gill Sans MT" panose="020B0502020104020203" pitchFamily="34" charset="0"/>
              </a:rPr>
              <a:t>submit the updated </a:t>
            </a:r>
            <a:r>
              <a:rPr lang="en-US" sz="2400" dirty="0" smtClean="0">
                <a:latin typeface="Gill Sans MT" panose="020B0502020104020203" pitchFamily="34" charset="0"/>
              </a:rPr>
              <a:t>	information </a:t>
            </a:r>
            <a:r>
              <a:rPr lang="en-US" sz="2400" dirty="0">
                <a:latin typeface="Gill Sans MT" panose="020B0502020104020203" pitchFamily="34" charset="0"/>
              </a:rPr>
              <a:t>to the ACCSC office to ensure that it is </a:t>
            </a:r>
            <a:r>
              <a:rPr lang="en-US" sz="2400" dirty="0" smtClean="0">
                <a:latin typeface="Gill Sans MT" panose="020B0502020104020203" pitchFamily="34" charset="0"/>
              </a:rPr>
              <a:t>updated </a:t>
            </a:r>
            <a:r>
              <a:rPr lang="en-US" sz="2400" dirty="0">
                <a:latin typeface="Gill Sans MT" panose="020B0502020104020203" pitchFamily="34" charset="0"/>
              </a:rPr>
              <a:t>in the school’s </a:t>
            </a:r>
            <a:r>
              <a:rPr lang="en-US" sz="2400" dirty="0" smtClean="0">
                <a:latin typeface="Gill Sans MT" panose="020B0502020104020203" pitchFamily="34" charset="0"/>
              </a:rPr>
              <a:t>	record </a:t>
            </a:r>
            <a:r>
              <a:rPr lang="en-US" sz="2400" dirty="0">
                <a:latin typeface="Gill Sans MT" panose="020B0502020104020203" pitchFamily="34" charset="0"/>
              </a:rPr>
              <a:t>with the Commission.  </a:t>
            </a: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Frequently Asked </a:t>
            </a:r>
            <a:r>
              <a:rPr lang="en-US" sz="3200" b="1" dirty="0" smtClean="0">
                <a:latin typeface="Gill Sans MT" panose="020B0502020104020203" pitchFamily="34" charset="0"/>
              </a:rPr>
              <a:t>Questions</a:t>
            </a:r>
            <a:endParaRPr lang="en-US" sz="3200" dirty="0">
              <a:latin typeface="Gill Sans MT" panose="020B0502020104020203" pitchFamily="34" charset="0"/>
            </a:endParaRPr>
          </a:p>
        </p:txBody>
      </p:sp>
    </p:spTree>
    <p:extLst>
      <p:ext uri="{BB962C8B-B14F-4D97-AF65-F5344CB8AC3E}">
        <p14:creationId xmlns:p14="http://schemas.microsoft.com/office/powerpoint/2010/main" val="38602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0812" y="1371600"/>
            <a:ext cx="10818812" cy="3962400"/>
          </a:xfrm>
          <a:prstGeom prst="rect">
            <a:avLst/>
          </a:prstGeom>
          <a:noFill/>
          <a:ln w="12700">
            <a:noFill/>
            <a:miter lim="800000"/>
            <a:headEnd/>
            <a:tailEnd/>
          </a:ln>
        </p:spPr>
        <p:txBody>
          <a:bodyPr lIns="90488" tIns="44450" rIns="90488" bIns="44450"/>
          <a:lstStyle/>
          <a:p>
            <a:pPr algn="just"/>
            <a:r>
              <a:rPr lang="en-US" sz="2400" b="1" dirty="0">
                <a:solidFill>
                  <a:srgbClr val="0070C0"/>
                </a:solidFill>
                <a:latin typeface="Gill Sans MT" panose="020B0502020104020203" pitchFamily="34" charset="0"/>
              </a:rPr>
              <a:t>Q:	Can my school provide the on-site evaluation team with G&amp;E </a:t>
            </a:r>
            <a:r>
              <a:rPr lang="en-US" sz="2400" b="1" dirty="0" smtClean="0">
                <a:solidFill>
                  <a:srgbClr val="0070C0"/>
                </a:solidFill>
                <a:latin typeface="Gill Sans MT" panose="020B0502020104020203" pitchFamily="34" charset="0"/>
              </a:rPr>
              <a:t>	Charts </a:t>
            </a:r>
            <a:r>
              <a:rPr lang="en-US" sz="2400" b="1" dirty="0">
                <a:solidFill>
                  <a:srgbClr val="0070C0"/>
                </a:solidFill>
                <a:latin typeface="Gill Sans MT" panose="020B0502020104020203" pitchFamily="34" charset="0"/>
              </a:rPr>
              <a:t>using </a:t>
            </a:r>
            <a:r>
              <a:rPr lang="en-US" sz="2400" b="1" dirty="0" smtClean="0">
                <a:solidFill>
                  <a:srgbClr val="0070C0"/>
                </a:solidFill>
                <a:latin typeface="Gill Sans MT" panose="020B0502020104020203" pitchFamily="34" charset="0"/>
              </a:rPr>
              <a:t>a </a:t>
            </a:r>
            <a:r>
              <a:rPr lang="en-US" sz="2400" b="1" u="sng" dirty="0">
                <a:solidFill>
                  <a:srgbClr val="0070C0"/>
                </a:solidFill>
                <a:latin typeface="Gill Sans MT" panose="020B0502020104020203" pitchFamily="34" charset="0"/>
              </a:rPr>
              <a:t>more recent report date</a:t>
            </a:r>
            <a:r>
              <a:rPr lang="en-US" sz="2400" b="1" dirty="0">
                <a:solidFill>
                  <a:srgbClr val="0070C0"/>
                </a:solidFill>
                <a:latin typeface="Gill Sans MT" panose="020B0502020104020203" pitchFamily="34" charset="0"/>
              </a:rPr>
              <a:t> than that which was </a:t>
            </a:r>
            <a:r>
              <a:rPr lang="en-US" sz="2400" b="1" dirty="0" smtClean="0">
                <a:solidFill>
                  <a:srgbClr val="0070C0"/>
                </a:solidFill>
                <a:latin typeface="Gill Sans MT" panose="020B0502020104020203" pitchFamily="34" charset="0"/>
              </a:rPr>
              <a:t>	submitted </a:t>
            </a:r>
            <a:r>
              <a:rPr lang="en-US" sz="2400" b="1" dirty="0">
                <a:solidFill>
                  <a:srgbClr val="0070C0"/>
                </a:solidFill>
                <a:latin typeface="Gill Sans MT" panose="020B0502020104020203" pitchFamily="34" charset="0"/>
              </a:rPr>
              <a:t>in the annual </a:t>
            </a:r>
            <a:r>
              <a:rPr lang="en-US" sz="2400" b="1" dirty="0" smtClean="0">
                <a:solidFill>
                  <a:srgbClr val="0070C0"/>
                </a:solidFill>
                <a:latin typeface="Gill Sans MT" panose="020B0502020104020203" pitchFamily="34" charset="0"/>
              </a:rPr>
              <a:t>report</a:t>
            </a:r>
            <a:r>
              <a:rPr lang="en-US" sz="2400" b="1" dirty="0">
                <a:solidFill>
                  <a:srgbClr val="0070C0"/>
                </a:solidFill>
                <a:latin typeface="Gill Sans MT" panose="020B0502020104020203" pitchFamily="34" charset="0"/>
              </a:rPr>
              <a:t>?</a:t>
            </a:r>
            <a:endParaRPr lang="en-US" sz="2400" dirty="0">
              <a:solidFill>
                <a:srgbClr val="0070C0"/>
              </a:solidFill>
              <a:latin typeface="Gill Sans MT" panose="020B0502020104020203" pitchFamily="34" charset="0"/>
            </a:endParaRPr>
          </a:p>
          <a:p>
            <a:pPr algn="just"/>
            <a:r>
              <a:rPr lang="en-US" sz="2400" dirty="0">
                <a:latin typeface="Gill Sans MT" panose="020B0502020104020203" pitchFamily="34" charset="0"/>
              </a:rPr>
              <a:t> </a:t>
            </a:r>
          </a:p>
          <a:p>
            <a:pPr algn="just"/>
            <a:r>
              <a:rPr lang="en-US" sz="2400" dirty="0">
                <a:latin typeface="Gill Sans MT" panose="020B0502020104020203" pitchFamily="34" charset="0"/>
              </a:rPr>
              <a:t>A:	If a school wishes to present a G&amp;E Chart using a more recent Report </a:t>
            </a:r>
            <a:r>
              <a:rPr lang="en-US" sz="2400" dirty="0" smtClean="0">
                <a:latin typeface="Gill Sans MT" panose="020B0502020104020203" pitchFamily="34" charset="0"/>
              </a:rPr>
              <a:t>	Date </a:t>
            </a:r>
            <a:r>
              <a:rPr lang="en-US" sz="2400" dirty="0">
                <a:latin typeface="Gill Sans MT" panose="020B0502020104020203" pitchFamily="34" charset="0"/>
              </a:rPr>
              <a:t>than that which was submitted in the school’s most recently </a:t>
            </a:r>
            <a:r>
              <a:rPr lang="en-US" sz="2400" dirty="0" smtClean="0">
                <a:latin typeface="Gill Sans MT" panose="020B0502020104020203" pitchFamily="34" charset="0"/>
              </a:rPr>
              <a:t>	submitted 	Annual </a:t>
            </a:r>
            <a:r>
              <a:rPr lang="en-US" sz="2400" dirty="0">
                <a:latin typeface="Gill Sans MT" panose="020B0502020104020203" pitchFamily="34" charset="0"/>
              </a:rPr>
              <a:t>Report, that G&amp;E Chart </a:t>
            </a:r>
            <a:r>
              <a:rPr lang="en-US" sz="2400" dirty="0" smtClean="0">
                <a:latin typeface="Gill Sans MT" panose="020B0502020104020203" pitchFamily="34" charset="0"/>
              </a:rPr>
              <a:t>must be verified </a:t>
            </a:r>
            <a:r>
              <a:rPr lang="en-US" sz="2400" b="1" u="sng" dirty="0" smtClean="0">
                <a:latin typeface="Gill Sans MT" panose="020B0502020104020203" pitchFamily="34" charset="0"/>
              </a:rPr>
              <a:t>in addition to </a:t>
            </a:r>
            <a:r>
              <a:rPr lang="en-US" sz="2400" dirty="0" smtClean="0">
                <a:latin typeface="Gill Sans MT" panose="020B0502020104020203" pitchFamily="34" charset="0"/>
              </a:rPr>
              <a:t>	the G&amp;E 	Chart submitted in the Annual Report, and must </a:t>
            </a:r>
            <a:r>
              <a:rPr lang="en-US" sz="2400" dirty="0">
                <a:latin typeface="Gill Sans MT" panose="020B0502020104020203" pitchFamily="34" charset="0"/>
              </a:rPr>
              <a:t>be verified using </a:t>
            </a:r>
            <a:r>
              <a:rPr lang="en-US" sz="2400" dirty="0" smtClean="0">
                <a:latin typeface="Gill Sans MT" panose="020B0502020104020203" pitchFamily="34" charset="0"/>
              </a:rPr>
              <a:t>	the </a:t>
            </a:r>
            <a:r>
              <a:rPr lang="en-US" sz="2400" dirty="0">
                <a:latin typeface="Gill Sans MT" panose="020B0502020104020203" pitchFamily="34" charset="0"/>
              </a:rPr>
              <a:t>same </a:t>
            </a:r>
            <a:r>
              <a:rPr lang="en-US" sz="2400" dirty="0" smtClean="0">
                <a:latin typeface="Gill Sans MT" panose="020B0502020104020203" pitchFamily="34" charset="0"/>
              </a:rPr>
              <a:t>	methodology </a:t>
            </a:r>
            <a:r>
              <a:rPr lang="en-US" sz="2400" dirty="0">
                <a:latin typeface="Gill Sans MT" panose="020B0502020104020203" pitchFamily="34" charset="0"/>
              </a:rPr>
              <a:t>and reported on separately by the independent </a:t>
            </a:r>
            <a:r>
              <a:rPr lang="en-US" sz="2400" dirty="0" smtClean="0">
                <a:latin typeface="Gill Sans MT" panose="020B0502020104020203" pitchFamily="34" charset="0"/>
              </a:rPr>
              <a:t>third-party.</a:t>
            </a:r>
            <a:endParaRPr lang="en-US" sz="2400" dirty="0">
              <a:latin typeface="Gill Sans MT" panose="020B0502020104020203" pitchFamily="34" charset="0"/>
            </a:endParaRPr>
          </a:p>
          <a:p>
            <a:pPr marL="628650" lvl="1" indent="-171450" algn="just">
              <a:buFont typeface="Arial" panose="020B0604020202020204" pitchFamily="34" charset="0"/>
              <a:buChar char="•"/>
            </a:pPr>
            <a:endParaRPr lang="en-US" sz="2300" dirty="0">
              <a:latin typeface="High Tower Text" panose="02040502050506030303" pitchFamily="18" charset="0"/>
            </a:endParaRPr>
          </a:p>
        </p:txBody>
      </p:sp>
      <p:sp>
        <p:nvSpPr>
          <p:cNvPr id="3" name="Rectangle 2"/>
          <p:cNvSpPr/>
          <p:nvPr/>
        </p:nvSpPr>
        <p:spPr>
          <a:xfrm>
            <a:off x="303212" y="304800"/>
            <a:ext cx="7406640" cy="584775"/>
          </a:xfrm>
          <a:prstGeom prst="rect">
            <a:avLst/>
          </a:prstGeom>
        </p:spPr>
        <p:txBody>
          <a:bodyPr wrap="square">
            <a:spAutoFit/>
          </a:bodyPr>
          <a:lstStyle/>
          <a:p>
            <a:r>
              <a:rPr lang="en-US" sz="3200" b="1" dirty="0" smtClean="0">
                <a:solidFill>
                  <a:srgbClr val="0C5CAB"/>
                </a:solidFill>
                <a:latin typeface="Gill Sans MT" panose="020B0502020104020203" pitchFamily="34" charset="0"/>
              </a:rPr>
              <a:t>Frequently Asked </a:t>
            </a:r>
            <a:r>
              <a:rPr lang="en-US" sz="3200" b="1" dirty="0" smtClean="0">
                <a:latin typeface="Gill Sans MT" panose="020B0502020104020203" pitchFamily="34" charset="0"/>
              </a:rPr>
              <a:t>Questions</a:t>
            </a:r>
            <a:endParaRPr lang="en-US" sz="3200" dirty="0">
              <a:latin typeface="Gill Sans MT" panose="020B0502020104020203" pitchFamily="34" charset="0"/>
            </a:endParaRPr>
          </a:p>
        </p:txBody>
      </p:sp>
    </p:spTree>
    <p:extLst>
      <p:ext uri="{BB962C8B-B14F-4D97-AF65-F5344CB8AC3E}">
        <p14:creationId xmlns:p14="http://schemas.microsoft.com/office/powerpoint/2010/main" val="9146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1066800"/>
            <a:ext cx="5867402" cy="1905001"/>
          </a:xfrm>
        </p:spPr>
        <p:txBody>
          <a:bodyPr>
            <a:noAutofit/>
          </a:bodyPr>
          <a:lstStyle/>
          <a:p>
            <a:r>
              <a:rPr lang="en-US" sz="6000" dirty="0" smtClean="0">
                <a:solidFill>
                  <a:srgbClr val="0070C0"/>
                </a:solidFill>
                <a:latin typeface="Calibri Light" panose="020F0302020204030204" pitchFamily="34" charset="0"/>
              </a:rPr>
              <a:t/>
            </a:r>
            <a:br>
              <a:rPr lang="en-US" sz="6000" dirty="0" smtClean="0">
                <a:solidFill>
                  <a:srgbClr val="0070C0"/>
                </a:solidFill>
                <a:latin typeface="Calibri Light" panose="020F0302020204030204" pitchFamily="34" charset="0"/>
              </a:rPr>
            </a:br>
            <a:r>
              <a:rPr lang="en-US" sz="6000" dirty="0" smtClean="0">
                <a:solidFill>
                  <a:srgbClr val="0070C0"/>
                </a:solidFill>
                <a:latin typeface="Calibri Light" panose="020F0302020204030204" pitchFamily="34" charset="0"/>
              </a:rPr>
              <a:t>Q</a:t>
            </a:r>
            <a:r>
              <a:rPr lang="en-US" sz="4800" dirty="0" smtClean="0">
                <a:solidFill>
                  <a:schemeClr val="tx1"/>
                </a:solidFill>
                <a:latin typeface="Calibri Light" panose="020F0302020204030204" pitchFamily="34" charset="0"/>
              </a:rPr>
              <a:t>uestions?</a:t>
            </a:r>
            <a:endParaRPr lang="en-US" sz="48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38711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981200"/>
            <a:ext cx="5867402" cy="1905001"/>
          </a:xfrm>
        </p:spPr>
        <p:txBody>
          <a:bodyPr>
            <a:noAutofit/>
          </a:bodyPr>
          <a:lstStyle/>
          <a:p>
            <a:r>
              <a:rPr lang="en-US" sz="3200" dirty="0" smtClean="0">
                <a:solidFill>
                  <a:srgbClr val="0070C0"/>
                </a:solidFill>
                <a:latin typeface="Calibri Light" panose="020F0302020204030204" pitchFamily="34" charset="0"/>
                <a:hlinkClick r:id="rId2"/>
              </a:rPr>
              <a:t>2015 PDC</a:t>
            </a:r>
            <a:r>
              <a:rPr lang="en-US" sz="3200" dirty="0" smtClean="0">
                <a:solidFill>
                  <a:srgbClr val="0070C0"/>
                </a:solidFill>
                <a:latin typeface="Calibri Light" panose="020F0302020204030204" pitchFamily="34" charset="0"/>
              </a:rPr>
              <a:t/>
            </a:r>
            <a:br>
              <a:rPr lang="en-US" sz="3200" dirty="0" smtClean="0">
                <a:solidFill>
                  <a:srgbClr val="0070C0"/>
                </a:solidFill>
                <a:latin typeface="Calibri Light" panose="020F0302020204030204" pitchFamily="34" charset="0"/>
              </a:rPr>
            </a:br>
            <a:r>
              <a:rPr lang="en-US" sz="3200" dirty="0" smtClean="0">
                <a:solidFill>
                  <a:srgbClr val="0070C0"/>
                </a:solidFill>
                <a:latin typeface="Calibri Light" panose="020F0302020204030204" pitchFamily="34" charset="0"/>
              </a:rPr>
              <a:t>September 9-11, 2015</a:t>
            </a:r>
            <a:br>
              <a:rPr lang="en-US" sz="3200" dirty="0" smtClean="0">
                <a:solidFill>
                  <a:srgbClr val="0070C0"/>
                </a:solidFill>
                <a:latin typeface="Calibri Light" panose="020F0302020204030204" pitchFamily="34" charset="0"/>
              </a:rPr>
            </a:br>
            <a:r>
              <a:rPr lang="en-US" sz="3200" dirty="0" smtClean="0">
                <a:solidFill>
                  <a:srgbClr val="0070C0"/>
                </a:solidFill>
                <a:latin typeface="Calibri Light" panose="020F0302020204030204" pitchFamily="34" charset="0"/>
              </a:rPr>
              <a:t>Renaissance Arlington Capital View</a:t>
            </a:r>
            <a:br>
              <a:rPr lang="en-US" sz="3200" dirty="0" smtClean="0">
                <a:solidFill>
                  <a:srgbClr val="0070C0"/>
                </a:solidFill>
                <a:latin typeface="Calibri Light" panose="020F0302020204030204" pitchFamily="34" charset="0"/>
              </a:rPr>
            </a:br>
            <a:r>
              <a:rPr lang="en-US" sz="3200" dirty="0" smtClean="0">
                <a:solidFill>
                  <a:srgbClr val="0070C0"/>
                </a:solidFill>
                <a:latin typeface="Calibri Light" panose="020F0302020204030204" pitchFamily="34" charset="0"/>
              </a:rPr>
              <a:t>Arlington, Virginia</a:t>
            </a:r>
            <a:endParaRPr lang="en-US" sz="3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13688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209800"/>
            <a:ext cx="10134600" cy="2492990"/>
          </a:xfrm>
          <a:prstGeom prst="rect">
            <a:avLst/>
          </a:prstGeom>
        </p:spPr>
        <p:txBody>
          <a:bodyPr wrap="square">
            <a:spAutoFit/>
          </a:bodyPr>
          <a:lstStyle/>
          <a:p>
            <a:pPr lvl="0" algn="ctr"/>
            <a:r>
              <a:rPr lang="en-US" sz="3600" b="1" dirty="0" smtClean="0">
                <a:solidFill>
                  <a:srgbClr val="0070C0"/>
                </a:solidFill>
                <a:latin typeface="Gill Sans MT" panose="020B0502020104020203" pitchFamily="34" charset="0"/>
              </a:rPr>
              <a:t>Challenges </a:t>
            </a:r>
            <a:r>
              <a:rPr lang="en-US" sz="3600" b="1" dirty="0" smtClean="0">
                <a:latin typeface="Gill Sans MT" panose="020B0502020104020203" pitchFamily="34" charset="0"/>
              </a:rPr>
              <a:t>Remain</a:t>
            </a:r>
          </a:p>
          <a:p>
            <a:pPr lvl="0" algn="just"/>
            <a:endParaRPr lang="en-US" sz="2400" dirty="0" smtClean="0">
              <a:latin typeface="Gill Sans MT" panose="020B0502020104020203" pitchFamily="34" charset="0"/>
            </a:endParaRPr>
          </a:p>
          <a:p>
            <a:pPr lvl="0" algn="just"/>
            <a:r>
              <a:rPr lang="en-US" sz="2400" dirty="0" smtClean="0">
                <a:latin typeface="Gill Sans MT" panose="020B0502020104020203" pitchFamily="34" charset="0"/>
              </a:rPr>
              <a:t>Despite the positive trending in student achievement, demonstrating acceptable </a:t>
            </a:r>
            <a:r>
              <a:rPr lang="en-US" sz="2400" dirty="0">
                <a:latin typeface="Gill Sans MT" panose="020B0502020104020203" pitchFamily="34" charset="0"/>
              </a:rPr>
              <a:t>rates of student graduation and graduate employment in the career field for which the school provided education </a:t>
            </a:r>
            <a:r>
              <a:rPr lang="en-US" sz="2400" b="1" u="sng" dirty="0">
                <a:solidFill>
                  <a:srgbClr val="0070C0"/>
                </a:solidFill>
                <a:latin typeface="Gill Sans MT" panose="020B0502020104020203" pitchFamily="34" charset="0"/>
              </a:rPr>
              <a:t>remains a significant challenge </a:t>
            </a:r>
            <a:endParaRPr lang="en-US" sz="2400" dirty="0">
              <a:latin typeface="Gill Sans MT" panose="020B0502020104020203" pitchFamily="34" charset="0"/>
            </a:endParaRPr>
          </a:p>
          <a:p>
            <a:pPr lvl="0" algn="just"/>
            <a:endParaRPr lang="en-US" sz="2400" b="1" dirty="0">
              <a:solidFill>
                <a:srgbClr val="0070C0"/>
              </a:solidFill>
              <a:latin typeface="Gill Sans MT" panose="020B0502020104020203" pitchFamily="34" charset="0"/>
            </a:endParaRPr>
          </a:p>
        </p:txBody>
      </p:sp>
      <p:sp>
        <p:nvSpPr>
          <p:cNvPr id="8" name="Rectangle 7"/>
          <p:cNvSpPr/>
          <p:nvPr/>
        </p:nvSpPr>
        <p:spPr>
          <a:xfrm>
            <a:off x="228600" y="378725"/>
            <a:ext cx="7406640" cy="523220"/>
          </a:xfrm>
          <a:prstGeom prst="rect">
            <a:avLst/>
          </a:prstGeom>
        </p:spPr>
        <p:txBody>
          <a:bodyPr wrap="square">
            <a:spAutoFit/>
          </a:bodyPr>
          <a:lstStyle/>
          <a:p>
            <a:r>
              <a:rPr lang="en-US" sz="2800" dirty="0">
                <a:solidFill>
                  <a:srgbClr val="0070C0"/>
                </a:solidFill>
                <a:latin typeface="Gill Sans MT" panose="020B0502020104020203" pitchFamily="34" charset="0"/>
              </a:rPr>
              <a:t>Foundational Thoughts for Today’s Presentation</a:t>
            </a:r>
          </a:p>
        </p:txBody>
      </p:sp>
    </p:spTree>
    <p:extLst>
      <p:ext uri="{BB962C8B-B14F-4D97-AF65-F5344CB8AC3E}">
        <p14:creationId xmlns:p14="http://schemas.microsoft.com/office/powerpoint/2010/main" val="21948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32336820"/>
              </p:ext>
            </p:extLst>
          </p:nvPr>
        </p:nvGraphicFramePr>
        <p:xfrm>
          <a:off x="1065212" y="1066800"/>
          <a:ext cx="8534400" cy="52870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50812" y="304800"/>
            <a:ext cx="7741920" cy="1015663"/>
          </a:xfrm>
          <a:prstGeom prst="rect">
            <a:avLst/>
          </a:prstGeom>
          <a:noFill/>
          <a:ln w="9525">
            <a:noFill/>
            <a:miter lim="800000"/>
            <a:headEnd/>
            <a:tailEnd/>
          </a:ln>
        </p:spPr>
        <p:txBody>
          <a:bodyPr wrap="square">
            <a:spAutoFit/>
          </a:bodyPr>
          <a:lstStyle/>
          <a:p>
            <a:pPr algn="ctr" eaLnBrk="1" hangingPunct="1">
              <a:spcBef>
                <a:spcPct val="50000"/>
              </a:spcBef>
            </a:pPr>
            <a:r>
              <a:rPr lang="en-US" sz="2400" dirty="0">
                <a:solidFill>
                  <a:srgbClr val="155EAC"/>
                </a:solidFill>
                <a:latin typeface="Gill Sans MT" panose="020B0502020104020203" pitchFamily="34" charset="0"/>
              </a:rPr>
              <a:t>155 Total Team Findings in 51 Team Summary Reports </a:t>
            </a:r>
          </a:p>
          <a:p>
            <a:pPr algn="ctr" eaLnBrk="1" hangingPunct="1">
              <a:spcBef>
                <a:spcPct val="50000"/>
              </a:spcBef>
            </a:pPr>
            <a:r>
              <a:rPr lang="en-US" sz="2400" dirty="0">
                <a:solidFill>
                  <a:srgbClr val="155EAC"/>
                </a:solidFill>
                <a:latin typeface="Gill Sans MT" panose="020B0502020104020203" pitchFamily="34" charset="0"/>
              </a:rPr>
              <a:t>Considered at the February 2015 Commission Meeting</a:t>
            </a:r>
          </a:p>
        </p:txBody>
      </p:sp>
      <p:sp>
        <p:nvSpPr>
          <p:cNvPr id="9" name="TextBox 8"/>
          <p:cNvSpPr txBox="1"/>
          <p:nvPr/>
        </p:nvSpPr>
        <p:spPr>
          <a:xfrm>
            <a:off x="684212" y="5486400"/>
            <a:ext cx="4876800" cy="369332"/>
          </a:xfrm>
          <a:prstGeom prst="rect">
            <a:avLst/>
          </a:prstGeom>
          <a:noFill/>
        </p:spPr>
        <p:txBody>
          <a:bodyPr wrap="square" rtlCol="0">
            <a:spAutoFit/>
          </a:bodyPr>
          <a:lstStyle/>
          <a:p>
            <a:r>
              <a:rPr lang="en-US" dirty="0">
                <a:latin typeface="Gill Sans MT" panose="020B0502020104020203" pitchFamily="34" charset="0"/>
              </a:rPr>
              <a:t>Avg. – Slightly More than 3 Team Findings Per TSR</a:t>
            </a:r>
          </a:p>
        </p:txBody>
      </p:sp>
    </p:spTree>
    <p:extLst>
      <p:ext uri="{BB962C8B-B14F-4D97-AF65-F5344CB8AC3E}">
        <p14:creationId xmlns:p14="http://schemas.microsoft.com/office/powerpoint/2010/main" val="17978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202699852"/>
              </p:ext>
            </p:extLst>
          </p:nvPr>
        </p:nvGraphicFramePr>
        <p:xfrm>
          <a:off x="1065212" y="1168064"/>
          <a:ext cx="8839200" cy="53382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3"/>
          <p:cNvSpPr txBox="1">
            <a:spLocks noChangeArrowheads="1"/>
          </p:cNvSpPr>
          <p:nvPr/>
        </p:nvSpPr>
        <p:spPr bwMode="auto">
          <a:xfrm>
            <a:off x="455612" y="152400"/>
            <a:ext cx="7741920" cy="1015663"/>
          </a:xfrm>
          <a:prstGeom prst="rect">
            <a:avLst/>
          </a:prstGeom>
          <a:noFill/>
          <a:ln w="9525">
            <a:noFill/>
            <a:miter lim="800000"/>
            <a:headEnd/>
            <a:tailEnd/>
          </a:ln>
        </p:spPr>
        <p:txBody>
          <a:bodyPr wrap="square">
            <a:spAutoFit/>
          </a:bodyPr>
          <a:lstStyle/>
          <a:p>
            <a:pPr eaLnBrk="1" hangingPunct="1">
              <a:spcBef>
                <a:spcPct val="50000"/>
              </a:spcBef>
            </a:pPr>
            <a:r>
              <a:rPr lang="en-US" sz="2400" dirty="0">
                <a:solidFill>
                  <a:srgbClr val="155EAC"/>
                </a:solidFill>
                <a:latin typeface="Gill Sans MT" panose="020B0502020104020203" pitchFamily="34" charset="0"/>
              </a:rPr>
              <a:t>237 Total Team Findings in 67 Team Summary Reports </a:t>
            </a:r>
          </a:p>
          <a:p>
            <a:pPr eaLnBrk="1" hangingPunct="1">
              <a:spcBef>
                <a:spcPct val="50000"/>
              </a:spcBef>
            </a:pPr>
            <a:r>
              <a:rPr lang="en-US" sz="2400" dirty="0">
                <a:solidFill>
                  <a:srgbClr val="155EAC"/>
                </a:solidFill>
                <a:latin typeface="Gill Sans MT" panose="020B0502020104020203" pitchFamily="34" charset="0"/>
              </a:rPr>
              <a:t>Considered at the November 2014 Commission Meeting</a:t>
            </a:r>
          </a:p>
        </p:txBody>
      </p:sp>
      <p:sp>
        <p:nvSpPr>
          <p:cNvPr id="5" name="TextBox 4"/>
          <p:cNvSpPr txBox="1"/>
          <p:nvPr/>
        </p:nvSpPr>
        <p:spPr>
          <a:xfrm>
            <a:off x="933708" y="5562600"/>
            <a:ext cx="5160704" cy="369332"/>
          </a:xfrm>
          <a:prstGeom prst="rect">
            <a:avLst/>
          </a:prstGeom>
          <a:noFill/>
        </p:spPr>
        <p:txBody>
          <a:bodyPr wrap="square" rtlCol="0">
            <a:spAutoFit/>
          </a:bodyPr>
          <a:lstStyle/>
          <a:p>
            <a:r>
              <a:rPr lang="en-US" dirty="0">
                <a:latin typeface="Gill Sans MT" panose="020B0502020104020203" pitchFamily="34" charset="0"/>
              </a:rPr>
              <a:t>Avg. – Slightly More than 3 Team Findings Per TSR</a:t>
            </a:r>
          </a:p>
        </p:txBody>
      </p:sp>
    </p:spTree>
    <p:extLst>
      <p:ext uri="{BB962C8B-B14F-4D97-AF65-F5344CB8AC3E}">
        <p14:creationId xmlns:p14="http://schemas.microsoft.com/office/powerpoint/2010/main" val="188888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2059297308"/>
              </p:ext>
            </p:extLst>
          </p:nvPr>
        </p:nvGraphicFramePr>
        <p:xfrm>
          <a:off x="303212" y="1244264"/>
          <a:ext cx="9906000" cy="6931362"/>
        </p:xfrm>
        <a:graphic>
          <a:graphicData uri="http://schemas.openxmlformats.org/presentationml/2006/ole">
            <mc:AlternateContent xmlns:mc="http://schemas.openxmlformats.org/markup-compatibility/2006">
              <mc:Choice xmlns:v="urn:schemas-microsoft-com:vml" Requires="v">
                <p:oleObj spid="_x0000_s1081" name="Worksheet" r:id="rId3" imgW="8743933" imgH="5572260" progId="Excel.Sheet.8">
                  <p:embed/>
                </p:oleObj>
              </mc:Choice>
              <mc:Fallback>
                <p:oleObj name="Worksheet" r:id="rId3" imgW="8743933" imgH="5572260" progId="Excel.Sheet.8">
                  <p:embed/>
                  <p:pic>
                    <p:nvPicPr>
                      <p:cNvPr id="0" name=""/>
                      <p:cNvPicPr>
                        <a:picLocks noChangeArrowheads="1"/>
                      </p:cNvPicPr>
                      <p:nvPr/>
                    </p:nvPicPr>
                    <p:blipFill>
                      <a:blip r:embed="rId4"/>
                      <a:srcRect/>
                      <a:stretch>
                        <a:fillRect/>
                      </a:stretch>
                    </p:blipFill>
                    <p:spPr bwMode="auto">
                      <a:xfrm>
                        <a:off x="303212" y="1244264"/>
                        <a:ext cx="9906000" cy="6931362"/>
                      </a:xfrm>
                      <a:prstGeom prst="rect">
                        <a:avLst/>
                      </a:prstGeom>
                      <a:noFill/>
                      <a:extLst/>
                    </p:spPr>
                  </p:pic>
                </p:oleObj>
              </mc:Fallback>
            </mc:AlternateContent>
          </a:graphicData>
        </a:graphic>
      </p:graphicFrame>
      <p:sp>
        <p:nvSpPr>
          <p:cNvPr id="4" name="Text Box 3"/>
          <p:cNvSpPr txBox="1">
            <a:spLocks noChangeArrowheads="1"/>
          </p:cNvSpPr>
          <p:nvPr/>
        </p:nvSpPr>
        <p:spPr bwMode="auto">
          <a:xfrm>
            <a:off x="455612" y="228600"/>
            <a:ext cx="7421880" cy="1015663"/>
          </a:xfrm>
          <a:prstGeom prst="rect">
            <a:avLst/>
          </a:prstGeom>
          <a:noFill/>
          <a:ln w="9525">
            <a:noFill/>
            <a:miter lim="800000"/>
            <a:headEnd/>
            <a:tailEnd/>
          </a:ln>
        </p:spPr>
        <p:txBody>
          <a:bodyPr wrap="square">
            <a:spAutoFit/>
          </a:bodyPr>
          <a:lstStyle/>
          <a:p>
            <a:pPr eaLnBrk="1" hangingPunct="1">
              <a:spcBef>
                <a:spcPct val="50000"/>
              </a:spcBef>
            </a:pPr>
            <a:r>
              <a:rPr lang="en-US" sz="2400" dirty="0">
                <a:solidFill>
                  <a:srgbClr val="155EAC"/>
                </a:solidFill>
                <a:latin typeface="Gill Sans MT" panose="020B0502020104020203" pitchFamily="34" charset="0"/>
              </a:rPr>
              <a:t>July 1, 2013 – June 30, 2014:</a:t>
            </a:r>
          </a:p>
          <a:p>
            <a:pPr eaLnBrk="1" hangingPunct="1">
              <a:spcBef>
                <a:spcPct val="50000"/>
              </a:spcBef>
            </a:pPr>
            <a:r>
              <a:rPr lang="en-US" sz="2400" dirty="0">
                <a:solidFill>
                  <a:srgbClr val="155EAC"/>
                </a:solidFill>
                <a:latin typeface="Gill Sans MT" panose="020B0502020104020203" pitchFamily="34" charset="0"/>
              </a:rPr>
              <a:t>ACCSC Accredited Institutions on </a:t>
            </a:r>
            <a:r>
              <a:rPr lang="en-US" sz="2400" dirty="0" smtClean="0">
                <a:solidFill>
                  <a:srgbClr val="155EAC"/>
                </a:solidFill>
                <a:latin typeface="Gill Sans MT" panose="020B0502020104020203" pitchFamily="34" charset="0"/>
              </a:rPr>
              <a:t>Reporting  </a:t>
            </a:r>
          </a:p>
        </p:txBody>
      </p:sp>
    </p:spTree>
    <p:extLst>
      <p:ext uri="{BB962C8B-B14F-4D97-AF65-F5344CB8AC3E}">
        <p14:creationId xmlns:p14="http://schemas.microsoft.com/office/powerpoint/2010/main" val="308190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2689</Words>
  <Application>Microsoft Office PowerPoint</Application>
  <PresentationFormat>Custom</PresentationFormat>
  <Paragraphs>438</Paragraphs>
  <Slides>54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5" baseType="lpstr">
      <vt:lpstr>Andalus</vt:lpstr>
      <vt:lpstr>Arial</vt:lpstr>
      <vt:lpstr>Calibri</vt:lpstr>
      <vt:lpstr>Calibri Light</vt:lpstr>
      <vt:lpstr>Century Gothic</vt:lpstr>
      <vt:lpstr>Franklin Gothic Medium</vt:lpstr>
      <vt:lpstr>Gill Sans MT</vt:lpstr>
      <vt:lpstr>High Tower Text</vt:lpstr>
      <vt:lpstr>Times New Roman</vt:lpstr>
      <vt:lpstr>Business Contrast 16x9</vt:lpstr>
      <vt:lpstr>Worksheet</vt:lpstr>
      <vt:lpstr>Best Practices:   Independent Third-Party Verification of Placement</vt:lpstr>
      <vt:lpstr>PowerPoint Presentation</vt:lpstr>
      <vt:lpstr>Foundational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Employment Classification A Documentation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lpstr> Questions?</vt:lpstr>
      <vt:lpstr>2015 PDC September 9-11, 2015 Renaissance Arlington Capital View Arlington, Virginia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2015-07-02T17:21:00Z</dcterms:created>
  <dcterms:modified xsi:type="dcterms:W3CDTF">2015-08-05T14:36:18Z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